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90" r:id="rId3"/>
    <p:sldId id="257" r:id="rId4"/>
    <p:sldId id="258" r:id="rId5"/>
    <p:sldId id="259" r:id="rId6"/>
    <p:sldId id="261" r:id="rId7"/>
    <p:sldId id="262" r:id="rId8"/>
    <p:sldId id="263" r:id="rId9"/>
    <p:sldId id="264" r:id="rId10"/>
    <p:sldId id="265" r:id="rId11"/>
    <p:sldId id="266" r:id="rId12"/>
    <p:sldId id="279" r:id="rId13"/>
    <p:sldId id="268" r:id="rId14"/>
    <p:sldId id="280" r:id="rId15"/>
    <p:sldId id="270" r:id="rId16"/>
    <p:sldId id="281" r:id="rId17"/>
    <p:sldId id="282" r:id="rId18"/>
    <p:sldId id="283" r:id="rId19"/>
    <p:sldId id="269" r:id="rId20"/>
    <p:sldId id="271" r:id="rId21"/>
    <p:sldId id="284" r:id="rId22"/>
    <p:sldId id="272" r:id="rId23"/>
    <p:sldId id="275" r:id="rId24"/>
    <p:sldId id="276" r:id="rId25"/>
    <p:sldId id="277" r:id="rId26"/>
    <p:sldId id="278" r:id="rId27"/>
    <p:sldId id="288" r:id="rId28"/>
    <p:sldId id="260" r:id="rId29"/>
    <p:sldId id="289"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6" d="100"/>
          <a:sy n="76" d="100"/>
        </p:scale>
        <p:origin x="1586" y="43"/>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2/15/2026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2/15/2026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2/15/2026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1596" y="728680"/>
            <a:ext cx="8276073" cy="1470025"/>
          </a:xfrm>
        </p:spPr>
        <p:txBody>
          <a:bodyPr>
            <a:noAutofit/>
          </a:bodyPr>
          <a:lstStyle/>
          <a:p>
            <a:pPr algn="ctr">
              <a:defRPr sz="4400">
                <a:solidFill>
                  <a:srgbClr val="FFD700"/>
                </a:solidFill>
              </a:defRPr>
            </a:pPr>
            <a:r>
              <a:rPr lang="es-ES" sz="3600" b="1" dirty="0">
                <a:solidFill>
                  <a:srgbClr val="FFFF00"/>
                </a:solidFill>
                <a:effectLst>
                  <a:outerShdw blurRad="190500" dist="38100" dir="2700000" algn="tl">
                    <a:srgbClr val="000000">
                      <a:alpha val="43137"/>
                    </a:srgbClr>
                  </a:outerShdw>
                </a:effectLst>
              </a:rPr>
              <a:t>EEG Cuantitativo como Biomarcador y Medida de Evidencia en </a:t>
            </a:r>
            <a:r>
              <a:rPr lang="es-ES" sz="3600" b="1" dirty="0" err="1">
                <a:solidFill>
                  <a:srgbClr val="FFFF00"/>
                </a:solidFill>
                <a:effectLst>
                  <a:outerShdw blurRad="190500" dist="38100" dir="2700000" algn="tl">
                    <a:srgbClr val="000000">
                      <a:alpha val="43137"/>
                    </a:srgbClr>
                  </a:outerShdw>
                </a:effectLst>
              </a:rPr>
              <a:t>Neuromodulación</a:t>
            </a:r>
            <a:endParaRPr lang="es-ES" sz="3600" b="1" dirty="0">
              <a:solidFill>
                <a:srgbClr val="FFFF00"/>
              </a:solidFill>
              <a:effectLst>
                <a:outerShdw blurRad="190500" dist="38100" dir="2700000" algn="tl">
                  <a:srgbClr val="000000">
                    <a:alpha val="43137"/>
                  </a:srgbClr>
                </a:outerShdw>
              </a:effectLst>
            </a:endParaRPr>
          </a:p>
        </p:txBody>
      </p:sp>
      <p:sp>
        <p:nvSpPr>
          <p:cNvPr id="3" name="Subtitle 2"/>
          <p:cNvSpPr>
            <a:spLocks noGrp="1"/>
          </p:cNvSpPr>
          <p:nvPr>
            <p:ph type="subTitle" idx="1"/>
          </p:nvPr>
        </p:nvSpPr>
        <p:spPr>
          <a:xfrm>
            <a:off x="587829" y="3782996"/>
            <a:ext cx="7792495" cy="1752600"/>
          </a:xfrm>
        </p:spPr>
        <p:txBody>
          <a:bodyPr>
            <a:normAutofit/>
          </a:bodyPr>
          <a:lstStyle/>
          <a:p>
            <a:pPr algn="ctr">
              <a:defRPr sz="1800">
                <a:solidFill>
                  <a:srgbClr val="87CEEB"/>
                </a:solidFill>
              </a:defRPr>
            </a:pPr>
            <a:r>
              <a:rPr sz="2000" dirty="0">
                <a:solidFill>
                  <a:srgbClr val="FFFF00"/>
                </a:solidFill>
              </a:rPr>
              <a:t>Dr.</a:t>
            </a:r>
            <a:r>
              <a:rPr lang="es-ES" sz="2000" dirty="0">
                <a:solidFill>
                  <a:srgbClr val="FFFF00"/>
                </a:solidFill>
              </a:rPr>
              <a:t> </a:t>
            </a:r>
            <a:r>
              <a:rPr sz="2000" dirty="0">
                <a:solidFill>
                  <a:srgbClr val="FFFF00"/>
                </a:solidFill>
              </a:rPr>
              <a:t>C. Jorge Bosch-Bayard</a:t>
            </a:r>
          </a:p>
          <a:p>
            <a:pPr algn="ctr">
              <a:defRPr sz="1800">
                <a:solidFill>
                  <a:srgbClr val="87CEEB"/>
                </a:solidFill>
              </a:defRPr>
            </a:pPr>
            <a:r>
              <a:rPr sz="2000" dirty="0" err="1">
                <a:solidFill>
                  <a:srgbClr val="FFFF00"/>
                </a:solidFill>
              </a:rPr>
              <a:t>Neurocientífico</a:t>
            </a:r>
            <a:r>
              <a:rPr sz="2000" dirty="0">
                <a:solidFill>
                  <a:srgbClr val="FFFF00"/>
                </a:solidFill>
              </a:rPr>
              <a:t>, </a:t>
            </a:r>
            <a:r>
              <a:rPr sz="2000" dirty="0" err="1">
                <a:solidFill>
                  <a:srgbClr val="FFFF00"/>
                </a:solidFill>
              </a:rPr>
              <a:t>Especialista</a:t>
            </a:r>
            <a:r>
              <a:rPr sz="2000" dirty="0">
                <a:solidFill>
                  <a:srgbClr val="FFFF00"/>
                </a:solidFill>
              </a:rPr>
              <a:t> </a:t>
            </a:r>
            <a:r>
              <a:rPr sz="2000" dirty="0" err="1">
                <a:solidFill>
                  <a:srgbClr val="FFFF00"/>
                </a:solidFill>
              </a:rPr>
              <a:t>en</a:t>
            </a:r>
            <a:r>
              <a:rPr sz="2000" dirty="0">
                <a:solidFill>
                  <a:srgbClr val="FFFF00"/>
                </a:solidFill>
              </a:rPr>
              <a:t> </a:t>
            </a:r>
            <a:r>
              <a:rPr sz="2000" dirty="0" err="1">
                <a:solidFill>
                  <a:srgbClr val="FFFF00"/>
                </a:solidFill>
              </a:rPr>
              <a:t>Análisis</a:t>
            </a:r>
            <a:r>
              <a:rPr sz="2000" dirty="0">
                <a:solidFill>
                  <a:srgbClr val="FFFF00"/>
                </a:solidFill>
              </a:rPr>
              <a:t> </a:t>
            </a:r>
            <a:r>
              <a:rPr sz="2000" dirty="0" err="1">
                <a:solidFill>
                  <a:srgbClr val="FFFF00"/>
                </a:solidFill>
              </a:rPr>
              <a:t>Cuantitativo</a:t>
            </a:r>
            <a:r>
              <a:rPr sz="2000" dirty="0">
                <a:solidFill>
                  <a:srgbClr val="FFFF00"/>
                </a:solidFill>
              </a:rPr>
              <a:t> del EEG</a:t>
            </a:r>
          </a:p>
          <a:p>
            <a:pPr algn="ctr">
              <a:defRPr sz="1800">
                <a:solidFill>
                  <a:srgbClr val="87CEEB"/>
                </a:solidFill>
              </a:defRPr>
            </a:pPr>
            <a:r>
              <a:rPr sz="2000" dirty="0">
                <a:solidFill>
                  <a:srgbClr val="FFFF00"/>
                </a:solidFill>
              </a:rPr>
              <a:t>Centro </a:t>
            </a:r>
            <a:r>
              <a:rPr sz="2000" dirty="0" err="1">
                <a:solidFill>
                  <a:srgbClr val="FFFF00"/>
                </a:solidFill>
              </a:rPr>
              <a:t>Integrador</a:t>
            </a:r>
            <a:r>
              <a:rPr sz="2000" dirty="0">
                <a:solidFill>
                  <a:srgbClr val="FFFF00"/>
                </a:solidFill>
              </a:rPr>
              <a:t> del </a:t>
            </a:r>
            <a:r>
              <a:rPr sz="2000" dirty="0" err="1">
                <a:solidFill>
                  <a:srgbClr val="FFFF00"/>
                </a:solidFill>
              </a:rPr>
              <a:t>Movimiento</a:t>
            </a:r>
            <a:r>
              <a:rPr sz="2000" dirty="0">
                <a:solidFill>
                  <a:srgbClr val="FFFF00"/>
                </a:solidFill>
              </a:rPr>
              <a:t>, la Mente y La </a:t>
            </a:r>
            <a:r>
              <a:rPr sz="2000" dirty="0" err="1">
                <a:solidFill>
                  <a:srgbClr val="FFFF00"/>
                </a:solidFill>
              </a:rPr>
              <a:t>Conducta</a:t>
            </a:r>
            <a:r>
              <a:rPr sz="2000" dirty="0">
                <a:solidFill>
                  <a:srgbClr val="FFFF00"/>
                </a:solidFill>
              </a:rPr>
              <a:t> (CIMMCO)</a:t>
            </a:r>
          </a:p>
        </p:txBody>
      </p:sp>
      <p:sp>
        <p:nvSpPr>
          <p:cNvPr id="7" name="TextBox 6">
            <a:extLst>
              <a:ext uri="{FF2B5EF4-FFF2-40B4-BE49-F238E27FC236}">
                <a16:creationId xmlns:a16="http://schemas.microsoft.com/office/drawing/2014/main" id="{238E3DB2-5C53-EB38-28C9-9866E2484269}"/>
              </a:ext>
            </a:extLst>
          </p:cNvPr>
          <p:cNvSpPr txBox="1"/>
          <p:nvPr/>
        </p:nvSpPr>
        <p:spPr>
          <a:xfrm>
            <a:off x="1055077" y="2495379"/>
            <a:ext cx="7033846" cy="523220"/>
          </a:xfrm>
          <a:prstGeom prst="rect">
            <a:avLst/>
          </a:prstGeom>
          <a:noFill/>
        </p:spPr>
        <p:txBody>
          <a:bodyPr wrap="square">
            <a:spAutoFit/>
          </a:bodyPr>
          <a:lstStyle/>
          <a:p>
            <a:r>
              <a:rPr lang="es-ES" sz="2800" b="1" i="0" dirty="0">
                <a:solidFill>
                  <a:srgbClr val="FFFFFF"/>
                </a:solidFill>
                <a:effectLst/>
                <a:latin typeface="Arial" panose="020B0604020202020204" pitchFamily="34" charset="0"/>
              </a:rPr>
              <a:t>Enfoque Científico y Clínico Avanzado</a:t>
            </a:r>
            <a:endParaRPr lang="es-E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60290" y="182880"/>
            <a:ext cx="9033468" cy="584775"/>
          </a:xfrm>
          <a:prstGeom prst="rect">
            <a:avLst/>
          </a:prstGeom>
          <a:noFill/>
        </p:spPr>
        <p:txBody>
          <a:bodyPr wrap="square">
            <a:spAutoFit/>
          </a:bodyPr>
          <a:lstStyle/>
          <a:p>
            <a:pPr>
              <a:defRPr sz="3200" b="1">
                <a:solidFill>
                  <a:srgbClr val="FFD700"/>
                </a:solidFill>
              </a:defRPr>
            </a:pPr>
            <a:r>
              <a:rPr dirty="0"/>
              <a:t>Sistemas </a:t>
            </a:r>
            <a:r>
              <a:rPr dirty="0" err="1"/>
              <a:t>Avanzados</a:t>
            </a:r>
            <a:r>
              <a:rPr dirty="0"/>
              <a:t> y Machine Learning </a:t>
            </a:r>
            <a:r>
              <a:rPr dirty="0" err="1"/>
              <a:t>Diagnóstico</a:t>
            </a:r>
            <a:endParaRPr dirty="0"/>
          </a:p>
        </p:txBody>
      </p:sp>
      <p:sp>
        <p:nvSpPr>
          <p:cNvPr id="3" name="Rectangle 2"/>
          <p:cNvSpPr/>
          <p:nvPr/>
        </p:nvSpPr>
        <p:spPr>
          <a:xfrm>
            <a:off x="457200" y="1097280"/>
            <a:ext cx="8229600" cy="128016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234439"/>
            <a:ext cx="7863840" cy="1005840"/>
          </a:xfrm>
          <a:prstGeom prst="rect">
            <a:avLst/>
          </a:prstGeom>
          <a:noFill/>
        </p:spPr>
        <p:txBody>
          <a:bodyPr wrap="square">
            <a:spAutoFit/>
          </a:bodyPr>
          <a:lstStyle/>
          <a:p>
            <a:pPr>
              <a:defRPr sz="2000" b="1">
                <a:solidFill>
                  <a:srgbClr val="FFD700"/>
                </a:solidFill>
              </a:defRPr>
            </a:pPr>
            <a:r>
              <a:t>🤖 Integración de Inteligencia Artificial</a:t>
            </a:r>
          </a:p>
          <a:p>
            <a:pPr>
              <a:defRPr sz="1600"/>
            </a:pPr>
            <a:r>
              <a:t>Los sistemas de Machine Learning aplicados a EEG diagnóstico alcanzan97% de precisióncon redes neuronales avanzadas, superando significativamente la interpretación visual tradicional.</a:t>
            </a:r>
          </a:p>
        </p:txBody>
      </p:sp>
      <p:sp>
        <p:nvSpPr>
          <p:cNvPr id="5" name="Rectangle 4"/>
          <p:cNvSpPr/>
          <p:nvPr/>
        </p:nvSpPr>
        <p:spPr>
          <a:xfrm>
            <a:off x="4572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2697479"/>
            <a:ext cx="3611880" cy="1737360"/>
          </a:xfrm>
          <a:prstGeom prst="rect">
            <a:avLst/>
          </a:prstGeom>
          <a:noFill/>
        </p:spPr>
        <p:txBody>
          <a:bodyPr wrap="square">
            <a:spAutoFit/>
          </a:bodyPr>
          <a:lstStyle/>
          <a:p>
            <a:pPr>
              <a:defRPr sz="1600" b="1">
                <a:solidFill>
                  <a:srgbClr val="FFD700"/>
                </a:solidFill>
              </a:defRPr>
            </a:pPr>
            <a:r>
              <a:t>🔬 Algoritmos de Clasificación</a:t>
            </a:r>
          </a:p>
          <a:p>
            <a:pPr>
              <a:defRPr sz="1200"/>
            </a:pPr>
            <a:r>
              <a:t>Rendimiento diagnóstico superior:Redes BiLSTM:90%precisión clasificaciónNeuCube (redes espiculares):97%precisiónCanales diagnósticos: T6, F7, C4, F8 identificadosValidación cruzada leave-one-out confirmada</a:t>
            </a:r>
          </a:p>
        </p:txBody>
      </p:sp>
      <p:sp>
        <p:nvSpPr>
          <p:cNvPr id="7" name="Rectangle 6"/>
          <p:cNvSpPr/>
          <p:nvPr/>
        </p:nvSpPr>
        <p:spPr>
          <a:xfrm>
            <a:off x="48006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2697479"/>
            <a:ext cx="3611880" cy="1737360"/>
          </a:xfrm>
          <a:prstGeom prst="rect">
            <a:avLst/>
          </a:prstGeom>
          <a:noFill/>
        </p:spPr>
        <p:txBody>
          <a:bodyPr wrap="square">
            <a:spAutoFit/>
          </a:bodyPr>
          <a:lstStyle/>
          <a:p>
            <a:pPr>
              <a:defRPr sz="1600" b="1">
                <a:solidFill>
                  <a:srgbClr val="FFD700"/>
                </a:solidFill>
              </a:defRPr>
            </a:pPr>
            <a:r>
              <a:t>⚡ Sistemas de Tiempo Real</a:t>
            </a:r>
          </a:p>
          <a:p>
            <a:pPr>
              <a:defRPr sz="1200"/>
            </a:pPr>
            <a:r>
              <a:t>Especificaciones técnicas validadas:Latencia procesamiento:&lt;10msFrecuencia muestreo: 500-1000HzMontajes: Hjorth/Laplaciano 4-8 electrodosEntrenamiento: ~3 minutos personalización</a:t>
            </a:r>
          </a:p>
        </p:txBody>
      </p:sp>
      <p:sp>
        <p:nvSpPr>
          <p:cNvPr id="9" name="Rectangle 8"/>
          <p:cNvSpPr/>
          <p:nvPr/>
        </p:nvSpPr>
        <p:spPr>
          <a:xfrm>
            <a:off x="4572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94360" y="4892040"/>
            <a:ext cx="3611880" cy="1737360"/>
          </a:xfrm>
          <a:prstGeom prst="rect">
            <a:avLst/>
          </a:prstGeom>
          <a:noFill/>
        </p:spPr>
        <p:txBody>
          <a:bodyPr wrap="square">
            <a:spAutoFit/>
          </a:bodyPr>
          <a:lstStyle/>
          <a:p>
            <a:pPr>
              <a:defRPr sz="1600" b="1">
                <a:solidFill>
                  <a:srgbClr val="FFD700"/>
                </a:solidFill>
              </a:defRPr>
            </a:pPr>
            <a:r>
              <a:t>🎯 Predicción Multi-modal</a:t>
            </a:r>
          </a:p>
          <a:p>
            <a:pPr>
              <a:defRPr sz="1200"/>
            </a:pPr>
            <a:r>
              <a:t>Modelos integrados avanzados:Elastic net + conectividad:78.4%precisión ketaminaSELSER sertralina: R² = 0.60 vs R² = 0.41 placeboIntegración EEG-fMRI: sincronía de red R=0.68Modularidad de red: -0.0017 mejora integración</a:t>
            </a:r>
          </a:p>
        </p:txBody>
      </p:sp>
      <p:sp>
        <p:nvSpPr>
          <p:cNvPr id="11" name="Rectangle 10"/>
          <p:cNvSpPr/>
          <p:nvPr/>
        </p:nvSpPr>
        <p:spPr>
          <a:xfrm>
            <a:off x="48006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937760" y="4892040"/>
            <a:ext cx="3611880" cy="1737360"/>
          </a:xfrm>
          <a:prstGeom prst="rect">
            <a:avLst/>
          </a:prstGeom>
          <a:noFill/>
        </p:spPr>
        <p:txBody>
          <a:bodyPr wrap="square">
            <a:spAutoFit/>
          </a:bodyPr>
          <a:lstStyle/>
          <a:p>
            <a:pPr>
              <a:defRPr sz="1600" b="1">
                <a:solidFill>
                  <a:srgbClr val="FFD700"/>
                </a:solidFill>
              </a:defRPr>
            </a:pPr>
            <a:r>
              <a:t>🏥 Eficiencia Clínica</a:t>
            </a:r>
          </a:p>
          <a:p>
            <a:pPr>
              <a:defRPr sz="1200"/>
            </a:pPr>
            <a:r>
              <a:t>Ventajas operacionales documentadas:Tiempo procesamiento:54%reducciónEficiencia energética:49%mejoraRedes espiculares: 49% vs BiLSTM energíaProcesamiento online con umbrales adaptativos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1" y="182880"/>
            <a:ext cx="9108830" cy="584775"/>
          </a:xfrm>
          <a:prstGeom prst="rect">
            <a:avLst/>
          </a:prstGeom>
          <a:noFill/>
        </p:spPr>
        <p:txBody>
          <a:bodyPr wrap="square">
            <a:spAutoFit/>
          </a:bodyPr>
          <a:lstStyle/>
          <a:p>
            <a:pPr>
              <a:defRPr sz="3200" b="1">
                <a:solidFill>
                  <a:srgbClr val="FFD700"/>
                </a:solidFill>
              </a:defRPr>
            </a:pPr>
            <a:r>
              <a:rPr dirty="0"/>
              <a:t>Sistemas </a:t>
            </a:r>
            <a:r>
              <a:rPr dirty="0" err="1"/>
              <a:t>Avanzados</a:t>
            </a:r>
            <a:r>
              <a:rPr dirty="0"/>
              <a:t> y Machine Learning </a:t>
            </a:r>
            <a:r>
              <a:rPr dirty="0" err="1"/>
              <a:t>Diagnóstico</a:t>
            </a:r>
            <a:endParaRPr dirty="0"/>
          </a:p>
        </p:txBody>
      </p:sp>
      <p:sp>
        <p:nvSpPr>
          <p:cNvPr id="3" name="Rectangle 2"/>
          <p:cNvSpPr/>
          <p:nvPr/>
        </p:nvSpPr>
        <p:spPr>
          <a:xfrm>
            <a:off x="45720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48640" y="1188720"/>
            <a:ext cx="2377439" cy="1188720"/>
          </a:xfrm>
          <a:prstGeom prst="rect">
            <a:avLst/>
          </a:prstGeom>
          <a:noFill/>
        </p:spPr>
        <p:txBody>
          <a:bodyPr wrap="none">
            <a:spAutoFit/>
          </a:bodyPr>
          <a:lstStyle/>
          <a:p>
            <a:pPr algn="ctr">
              <a:defRPr sz="1400" b="1"/>
            </a:pPr>
            <a:r>
              <a:t>Precisión ML</a:t>
            </a:r>
          </a:p>
          <a:p>
            <a:pPr algn="ctr">
              <a:defRPr sz="2800" b="1">
                <a:solidFill>
                  <a:srgbClr val="FFD700"/>
                </a:solidFill>
              </a:defRPr>
            </a:pPr>
            <a:r>
              <a:t>97%</a:t>
            </a:r>
          </a:p>
          <a:p>
            <a:pPr algn="ctr">
              <a:defRPr sz="1100"/>
            </a:pPr>
            <a:r>
              <a:t>Redes NeuCube para clasificación diagnóstica</a:t>
            </a:r>
          </a:p>
        </p:txBody>
      </p:sp>
      <p:sp>
        <p:nvSpPr>
          <p:cNvPr id="5" name="Rectangle 4"/>
          <p:cNvSpPr/>
          <p:nvPr/>
        </p:nvSpPr>
        <p:spPr>
          <a:xfrm>
            <a:off x="338328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3474720" y="1188720"/>
            <a:ext cx="2377439" cy="1188720"/>
          </a:xfrm>
          <a:prstGeom prst="rect">
            <a:avLst/>
          </a:prstGeom>
          <a:noFill/>
        </p:spPr>
        <p:txBody>
          <a:bodyPr wrap="none">
            <a:spAutoFit/>
          </a:bodyPr>
          <a:lstStyle/>
          <a:p>
            <a:pPr algn="ctr">
              <a:defRPr sz="1400" b="1"/>
            </a:pPr>
            <a:r>
              <a:t>Tiempo Real</a:t>
            </a:r>
          </a:p>
          <a:p>
            <a:pPr algn="ctr">
              <a:defRPr sz="2800" b="1">
                <a:solidFill>
                  <a:srgbClr val="FFD700"/>
                </a:solidFill>
              </a:defRPr>
            </a:pPr>
            <a:r>
              <a:t>&lt;10ms</a:t>
            </a:r>
          </a:p>
          <a:p>
            <a:pPr algn="ctr">
              <a:defRPr sz="1100"/>
            </a:pPr>
            <a:r>
              <a:t>Latencia para control adaptativo TMS</a:t>
            </a:r>
          </a:p>
        </p:txBody>
      </p:sp>
      <p:sp>
        <p:nvSpPr>
          <p:cNvPr id="7" name="Rectangle 6"/>
          <p:cNvSpPr/>
          <p:nvPr/>
        </p:nvSpPr>
        <p:spPr>
          <a:xfrm>
            <a:off x="630936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6400800" y="1188720"/>
            <a:ext cx="2377439" cy="1188720"/>
          </a:xfrm>
          <a:prstGeom prst="rect">
            <a:avLst/>
          </a:prstGeom>
          <a:noFill/>
        </p:spPr>
        <p:txBody>
          <a:bodyPr wrap="none">
            <a:spAutoFit/>
          </a:bodyPr>
          <a:lstStyle/>
          <a:p>
            <a:pPr algn="ctr">
              <a:defRPr sz="1400" b="1"/>
            </a:pPr>
            <a:r>
              <a:t>Eficiencia</a:t>
            </a:r>
          </a:p>
          <a:p>
            <a:pPr algn="ctr">
              <a:defRPr sz="2800" b="1">
                <a:solidFill>
                  <a:srgbClr val="FFD700"/>
                </a:solidFill>
              </a:defRPr>
            </a:pPr>
            <a:r>
              <a:t>54%</a:t>
            </a:r>
          </a:p>
          <a:p>
            <a:pPr algn="ctr">
              <a:defRPr sz="1100"/>
            </a:pPr>
            <a:r>
              <a:t>Reducción tiempo procesamiento clínico</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6D9D2-24A9-1E89-F403-8A4F97BFBAA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695E4B3-565C-A09D-4F71-C462E2306508}"/>
              </a:ext>
            </a:extLst>
          </p:cNvPr>
          <p:cNvSpPr txBox="1"/>
          <p:nvPr/>
        </p:nvSpPr>
        <p:spPr>
          <a:xfrm>
            <a:off x="1686755" y="122592"/>
            <a:ext cx="5770490" cy="1077218"/>
          </a:xfrm>
          <a:prstGeom prst="rect">
            <a:avLst/>
          </a:prstGeom>
          <a:noFill/>
        </p:spPr>
        <p:txBody>
          <a:bodyPr wrap="none">
            <a:spAutoFit/>
          </a:bodyPr>
          <a:lstStyle/>
          <a:p>
            <a:pPr algn="ctr">
              <a:defRPr sz="3200" b="1">
                <a:solidFill>
                  <a:srgbClr val="FFD700"/>
                </a:solidFill>
              </a:defRPr>
            </a:pPr>
            <a:r>
              <a:rPr dirty="0" err="1"/>
              <a:t>Metodología</a:t>
            </a:r>
            <a:r>
              <a:rPr dirty="0"/>
              <a:t> </a:t>
            </a:r>
            <a:r>
              <a:rPr dirty="0" err="1"/>
              <a:t>Científica</a:t>
            </a:r>
            <a:r>
              <a:rPr dirty="0"/>
              <a:t> </a:t>
            </a:r>
            <a:r>
              <a:rPr dirty="0" err="1"/>
              <a:t>Avanzada</a:t>
            </a:r>
            <a:endParaRPr lang="es-ES" dirty="0"/>
          </a:p>
          <a:p>
            <a:pPr algn="ctr">
              <a:defRPr sz="3200" b="1">
                <a:solidFill>
                  <a:srgbClr val="FFD700"/>
                </a:solidFill>
              </a:defRPr>
            </a:pPr>
            <a:r>
              <a:rPr lang="es-ES" dirty="0"/>
              <a:t>Nuestro Protocolo</a:t>
            </a:r>
            <a:endParaRPr dirty="0"/>
          </a:p>
        </p:txBody>
      </p:sp>
      <p:sp>
        <p:nvSpPr>
          <p:cNvPr id="3" name="Rectangle 2">
            <a:extLst>
              <a:ext uri="{FF2B5EF4-FFF2-40B4-BE49-F238E27FC236}">
                <a16:creationId xmlns:a16="http://schemas.microsoft.com/office/drawing/2014/main" id="{B987C1CD-C468-85B7-20DC-F3FF5C0F929B}"/>
              </a:ext>
            </a:extLst>
          </p:cNvPr>
          <p:cNvSpPr/>
          <p:nvPr/>
        </p:nvSpPr>
        <p:spPr>
          <a:xfrm>
            <a:off x="274320" y="1132446"/>
            <a:ext cx="8229600" cy="5725554"/>
          </a:xfrm>
          <a:prstGeom prst="rect">
            <a:avLst/>
          </a:prstGeom>
          <a:solidFill>
            <a:schemeClr val="tx2"/>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a:extLst>
              <a:ext uri="{FF2B5EF4-FFF2-40B4-BE49-F238E27FC236}">
                <a16:creationId xmlns:a16="http://schemas.microsoft.com/office/drawing/2014/main" id="{43996979-5DBE-4A34-1BFE-254C8FA8DED7}"/>
              </a:ext>
            </a:extLst>
          </p:cNvPr>
          <p:cNvSpPr txBox="1"/>
          <p:nvPr/>
        </p:nvSpPr>
        <p:spPr>
          <a:xfrm>
            <a:off x="452176" y="1288197"/>
            <a:ext cx="8098972" cy="5355312"/>
          </a:xfrm>
          <a:prstGeom prst="rect">
            <a:avLst/>
          </a:prstGeom>
          <a:noFill/>
        </p:spPr>
        <p:txBody>
          <a:bodyPr wrap="square">
            <a:spAutoFit/>
          </a:bodyPr>
          <a:lstStyle/>
          <a:p>
            <a:pPr>
              <a:defRPr sz="2000" b="1">
                <a:solidFill>
                  <a:srgbClr val="FFD700"/>
                </a:solidFill>
              </a:defRPr>
            </a:pPr>
            <a:r>
              <a:rPr lang="es-ES" dirty="0">
                <a:solidFill>
                  <a:schemeClr val="bg1"/>
                </a:solidFill>
              </a:rPr>
              <a:t>🧠 </a:t>
            </a:r>
            <a:r>
              <a:rPr lang="es-ES" sz="2400" dirty="0">
                <a:solidFill>
                  <a:schemeClr val="bg1"/>
                </a:solidFill>
              </a:rPr>
              <a:t>Registramos:</a:t>
            </a:r>
          </a:p>
          <a:p>
            <a:pPr marL="800100" lvl="1" indent="-342900">
              <a:spcAft>
                <a:spcPts val="600"/>
              </a:spcAft>
              <a:buFont typeface="Arial" panose="020B0604020202020204" pitchFamily="34" charset="0"/>
              <a:buChar char="•"/>
              <a:defRPr sz="2000" b="1">
                <a:solidFill>
                  <a:srgbClr val="FFD700"/>
                </a:solidFill>
              </a:defRPr>
            </a:pPr>
            <a:r>
              <a:rPr lang="es-ES" sz="2400" dirty="0">
                <a:solidFill>
                  <a:schemeClr val="bg1"/>
                </a:solidFill>
              </a:rPr>
              <a:t>Sistema Internacional 10-20 de 19 canales</a:t>
            </a:r>
          </a:p>
          <a:p>
            <a:pPr marL="800100" lvl="1" indent="-342900">
              <a:spcAft>
                <a:spcPts val="600"/>
              </a:spcAft>
              <a:buFont typeface="Arial" panose="020B0604020202020204" pitchFamily="34" charset="0"/>
              <a:buChar char="•"/>
              <a:defRPr sz="2000" b="1">
                <a:solidFill>
                  <a:srgbClr val="FFD700"/>
                </a:solidFill>
              </a:defRPr>
            </a:pPr>
            <a:r>
              <a:rPr lang="es-ES" sz="2400" dirty="0">
                <a:solidFill>
                  <a:schemeClr val="bg1"/>
                </a:solidFill>
              </a:rPr>
              <a:t>Estados de Ojos Cerrados, Ojos Abiertos, Carga Cognitiva, Hiperventilación, y Estimulación a Flash.</a:t>
            </a:r>
          </a:p>
          <a:p>
            <a:pPr marL="800100" lvl="1" indent="-342900">
              <a:spcAft>
                <a:spcPts val="600"/>
              </a:spcAft>
              <a:buFont typeface="Arial" panose="020B0604020202020204" pitchFamily="34" charset="0"/>
              <a:buChar char="•"/>
              <a:defRPr sz="2000" b="1">
                <a:solidFill>
                  <a:srgbClr val="FFD700"/>
                </a:solidFill>
              </a:defRPr>
            </a:pPr>
            <a:r>
              <a:rPr lang="es-ES" sz="2400" dirty="0">
                <a:solidFill>
                  <a:schemeClr val="bg1"/>
                </a:solidFill>
              </a:rPr>
              <a:t>Análisis Cuantitativo Normativo por Edad:</a:t>
            </a:r>
          </a:p>
          <a:p>
            <a:pPr lvl="3">
              <a:spcAft>
                <a:spcPts val="600"/>
              </a:spcAft>
              <a:defRPr sz="2000" b="1">
                <a:solidFill>
                  <a:srgbClr val="FFD700"/>
                </a:solidFill>
              </a:defRPr>
            </a:pPr>
            <a:r>
              <a:rPr lang="es-ES" sz="2000" dirty="0">
                <a:solidFill>
                  <a:schemeClr val="bg1"/>
                </a:solidFill>
              </a:rPr>
              <a:t>Utilizamos bases de datos normativas con valores Z dependientes de la edad que permiten calcular desviaciones estadísticas precisas de la normalidad </a:t>
            </a:r>
            <a:r>
              <a:rPr lang="es-ES" sz="2000" dirty="0" err="1">
                <a:solidFill>
                  <a:schemeClr val="bg1"/>
                </a:solidFill>
              </a:rPr>
              <a:t>neuroeléctrica</a:t>
            </a:r>
            <a:r>
              <a:rPr lang="es-ES" sz="2000" dirty="0">
                <a:solidFill>
                  <a:schemeClr val="bg1"/>
                </a:solidFill>
              </a:rPr>
              <a:t> (Bosch-Bayard et al., 2001, 2012, 2020).</a:t>
            </a:r>
          </a:p>
          <a:p>
            <a:pPr marL="800100" lvl="1" indent="-342900">
              <a:spcAft>
                <a:spcPts val="600"/>
              </a:spcAft>
              <a:buFont typeface="Arial" panose="020B0604020202020204" pitchFamily="34" charset="0"/>
              <a:buChar char="•"/>
              <a:defRPr sz="2000" b="1">
                <a:solidFill>
                  <a:srgbClr val="FFD700"/>
                </a:solidFill>
              </a:defRPr>
            </a:pPr>
            <a:r>
              <a:rPr lang="es-ES" sz="2400" dirty="0">
                <a:solidFill>
                  <a:schemeClr val="bg1"/>
                </a:solidFill>
              </a:rPr>
              <a:t>Cálculo de Índices Funcionales que se relacionan con estados cognitivos, y emocionales, tales como:</a:t>
            </a:r>
          </a:p>
          <a:p>
            <a:pPr lvl="3">
              <a:spcAft>
                <a:spcPts val="600"/>
              </a:spcAft>
              <a:defRPr sz="1400"/>
            </a:pPr>
            <a:r>
              <a:rPr lang="es-ES" sz="2000" b="1" dirty="0" err="1">
                <a:solidFill>
                  <a:schemeClr val="bg1"/>
                </a:solidFill>
              </a:rPr>
              <a:t>Arousal</a:t>
            </a:r>
            <a:r>
              <a:rPr lang="es-ES" sz="2000" b="1" dirty="0">
                <a:solidFill>
                  <a:schemeClr val="bg1"/>
                </a:solidFill>
              </a:rPr>
              <a:t>, Valencia, índices Theta/Beta, Delta/Beta, frecuencia del pico alfa y otros.</a:t>
            </a:r>
          </a:p>
          <a:p>
            <a:pPr marL="800100" lvl="1" indent="-342900">
              <a:spcAft>
                <a:spcPts val="600"/>
              </a:spcAft>
              <a:buFont typeface="Arial" panose="020B0604020202020204" pitchFamily="34" charset="0"/>
              <a:buChar char="•"/>
              <a:defRPr sz="1400"/>
            </a:pPr>
            <a:r>
              <a:rPr lang="es-ES" sz="2400" b="1" dirty="0">
                <a:solidFill>
                  <a:schemeClr val="bg1"/>
                </a:solidFill>
              </a:rPr>
              <a:t>Cálculo del instrumento clínico </a:t>
            </a:r>
            <a:r>
              <a:rPr lang="es-ES" sz="2400" b="1" dirty="0" err="1">
                <a:solidFill>
                  <a:schemeClr val="bg1"/>
                </a:solidFill>
              </a:rPr>
              <a:t>ClinicalQ</a:t>
            </a:r>
            <a:r>
              <a:rPr lang="es-ES" sz="2400" b="1" dirty="0">
                <a:solidFill>
                  <a:schemeClr val="bg1"/>
                </a:solidFill>
              </a:rPr>
              <a:t> (</a:t>
            </a:r>
            <a:r>
              <a:rPr lang="es-ES" sz="2400" b="1" dirty="0" err="1">
                <a:solidFill>
                  <a:schemeClr val="bg1"/>
                </a:solidFill>
              </a:rPr>
              <a:t>Swingel</a:t>
            </a:r>
            <a:r>
              <a:rPr lang="es-ES" sz="2400" b="1" dirty="0">
                <a:solidFill>
                  <a:schemeClr val="bg1"/>
                </a:solidFill>
              </a:rPr>
              <a:t>, 2002)</a:t>
            </a:r>
          </a:p>
        </p:txBody>
      </p:sp>
    </p:spTree>
    <p:extLst>
      <p:ext uri="{BB962C8B-B14F-4D97-AF65-F5344CB8AC3E}">
        <p14:creationId xmlns:p14="http://schemas.microsoft.com/office/powerpoint/2010/main" val="1135745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Evidencia Científica: Biomarcadores EEG en TMS</a:t>
            </a:r>
          </a:p>
        </p:txBody>
      </p:sp>
      <p:sp>
        <p:nvSpPr>
          <p:cNvPr id="3" name="Rectangle 2"/>
          <p:cNvSpPr/>
          <p:nvPr/>
        </p:nvSpPr>
        <p:spPr>
          <a:xfrm>
            <a:off x="457200" y="1097280"/>
            <a:ext cx="8229600" cy="128016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234439"/>
            <a:ext cx="7863840" cy="1005840"/>
          </a:xfrm>
          <a:prstGeom prst="rect">
            <a:avLst/>
          </a:prstGeom>
          <a:noFill/>
        </p:spPr>
        <p:txBody>
          <a:bodyPr wrap="square">
            <a:spAutoFit/>
          </a:bodyPr>
          <a:lstStyle/>
          <a:p>
            <a:pPr>
              <a:defRPr sz="2000" b="1">
                <a:solidFill>
                  <a:srgbClr val="FFD700"/>
                </a:solidFill>
              </a:defRPr>
            </a:pPr>
            <a:r>
              <a:t>🔬 Meta-análisis y Revisiones Sistemáticas</a:t>
            </a:r>
          </a:p>
          <a:p>
            <a:pPr>
              <a:defRPr sz="1600"/>
            </a:pPr>
            <a:r>
              <a:t>Strafella et al. (2022): Revisión sistemática de 51 estudios confirma que los marcadores EEG y TMS-EEG muestran valor predictivo significativo para respuesta al tratamiento en depresión.</a:t>
            </a:r>
          </a:p>
        </p:txBody>
      </p:sp>
      <p:sp>
        <p:nvSpPr>
          <p:cNvPr id="5" name="Rectangle 4"/>
          <p:cNvSpPr/>
          <p:nvPr/>
        </p:nvSpPr>
        <p:spPr>
          <a:xfrm>
            <a:off x="4572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2697479"/>
            <a:ext cx="3611880" cy="1737360"/>
          </a:xfrm>
          <a:prstGeom prst="rect">
            <a:avLst/>
          </a:prstGeom>
          <a:noFill/>
        </p:spPr>
        <p:txBody>
          <a:bodyPr wrap="square">
            <a:spAutoFit/>
          </a:bodyPr>
          <a:lstStyle/>
          <a:p>
            <a:pPr>
              <a:defRPr sz="1600" b="1">
                <a:solidFill>
                  <a:srgbClr val="FFD700"/>
                </a:solidFill>
              </a:defRPr>
            </a:pPr>
            <a:r>
              <a:t>📊 Theta Cordance como Biomarcador</a:t>
            </a:r>
          </a:p>
          <a:p>
            <a:pPr>
              <a:defRPr sz="1200"/>
            </a:pPr>
            <a:r>
              <a:t>Bares et al. (2015): AUC = 0.75-0.89 para predicción de respuesta a rTMS vs venlafaxinaResultado:Reducción temprana de theta cordance predice respuesta (p&lt;0.01)</a:t>
            </a:r>
          </a:p>
        </p:txBody>
      </p:sp>
      <p:sp>
        <p:nvSpPr>
          <p:cNvPr id="7" name="Rectangle 6"/>
          <p:cNvSpPr/>
          <p:nvPr/>
        </p:nvSpPr>
        <p:spPr>
          <a:xfrm>
            <a:off x="48006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2697479"/>
            <a:ext cx="3611880" cy="1737360"/>
          </a:xfrm>
          <a:prstGeom prst="rect">
            <a:avLst/>
          </a:prstGeom>
          <a:noFill/>
        </p:spPr>
        <p:txBody>
          <a:bodyPr wrap="square">
            <a:spAutoFit/>
          </a:bodyPr>
          <a:lstStyle/>
          <a:p>
            <a:pPr>
              <a:defRPr sz="1600" b="1">
                <a:solidFill>
                  <a:srgbClr val="FFD700"/>
                </a:solidFill>
              </a:defRPr>
            </a:pPr>
            <a:r>
              <a:t>⚡ TMS-EEG Predictivos</a:t>
            </a:r>
          </a:p>
          <a:p>
            <a:pPr>
              <a:defRPr sz="1200"/>
            </a:pPr>
            <a:r>
              <a:t>Hunter et al. (2018): Cambios en theta cordance central predicen outcome en rTMS (R² = 0.38, p = 0.007)Precisión:Nagelkerke R² = 0.78, p = 0.0001 para CGI-I</a:t>
            </a:r>
          </a:p>
        </p:txBody>
      </p:sp>
      <p:sp>
        <p:nvSpPr>
          <p:cNvPr id="9" name="Rectangle 8"/>
          <p:cNvSpPr/>
          <p:nvPr/>
        </p:nvSpPr>
        <p:spPr>
          <a:xfrm>
            <a:off x="4572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94360" y="4892040"/>
            <a:ext cx="3611880" cy="1737360"/>
          </a:xfrm>
          <a:prstGeom prst="rect">
            <a:avLst/>
          </a:prstGeom>
          <a:noFill/>
        </p:spPr>
        <p:txBody>
          <a:bodyPr wrap="square">
            <a:spAutoFit/>
          </a:bodyPr>
          <a:lstStyle/>
          <a:p>
            <a:pPr>
              <a:defRPr sz="1600" b="1">
                <a:solidFill>
                  <a:srgbClr val="FFD700"/>
                </a:solidFill>
              </a:defRPr>
            </a:pPr>
            <a:r>
              <a:t>🔍 Clasificación por Machine Learning</a:t>
            </a:r>
          </a:p>
          <a:p>
            <a:pPr>
              <a:defRPr sz="1200"/>
            </a:pPr>
            <a:r>
              <a:t>Scientific Reports (2023): TMS-EEG alcanza 92.95% precisión diagnóstica con Random ForestMétricas:Sensibilidad 96.15%, Especificidad 87.94%</a:t>
            </a:r>
          </a:p>
        </p:txBody>
      </p:sp>
      <p:sp>
        <p:nvSpPr>
          <p:cNvPr id="11" name="Rectangle 10"/>
          <p:cNvSpPr/>
          <p:nvPr/>
        </p:nvSpPr>
        <p:spPr>
          <a:xfrm>
            <a:off x="48006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937760" y="4892040"/>
            <a:ext cx="3611880" cy="1737360"/>
          </a:xfrm>
          <a:prstGeom prst="rect">
            <a:avLst/>
          </a:prstGeom>
          <a:noFill/>
        </p:spPr>
        <p:txBody>
          <a:bodyPr wrap="square">
            <a:spAutoFit/>
          </a:bodyPr>
          <a:lstStyle/>
          <a:p>
            <a:pPr>
              <a:defRPr sz="1600" b="1">
                <a:solidFill>
                  <a:srgbClr val="FFD700"/>
                </a:solidFill>
              </a:defRPr>
            </a:pPr>
            <a:r>
              <a:t>🎯 Protocolo Pre-TMS Validado</a:t>
            </a:r>
          </a:p>
          <a:p>
            <a:pPr>
              <a:defRPr sz="1200"/>
            </a:pPr>
            <a:r>
              <a:t>Algoritmos no-lineales como theta cordance muestran mayor valor predictivo que métricas lineales tradicionalesBase científica:&gt;1600 sujetos en base normativa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E9E30-10EF-E35F-09D1-75CB62DCD7C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462AC2D-5708-2824-B310-81F1330FC61C}"/>
              </a:ext>
            </a:extLst>
          </p:cNvPr>
          <p:cNvSpPr txBox="1"/>
          <p:nvPr/>
        </p:nvSpPr>
        <p:spPr>
          <a:xfrm>
            <a:off x="674390" y="271305"/>
            <a:ext cx="7322967" cy="584775"/>
          </a:xfrm>
          <a:prstGeom prst="rect">
            <a:avLst/>
          </a:prstGeom>
          <a:noFill/>
        </p:spPr>
        <p:txBody>
          <a:bodyPr wrap="none">
            <a:spAutoFit/>
          </a:bodyPr>
          <a:lstStyle/>
          <a:p>
            <a:pPr algn="ctr">
              <a:defRPr sz="3200" b="1">
                <a:solidFill>
                  <a:srgbClr val="FFD700"/>
                </a:solidFill>
              </a:defRPr>
            </a:pPr>
            <a:r>
              <a:rPr lang="en-US" dirty="0"/>
              <a:t>Como </a:t>
            </a:r>
            <a:r>
              <a:rPr lang="en-US" dirty="0" err="1"/>
              <a:t>herramienta</a:t>
            </a:r>
            <a:r>
              <a:rPr lang="en-US" dirty="0"/>
              <a:t> de </a:t>
            </a:r>
            <a:r>
              <a:rPr lang="en-US" dirty="0" err="1"/>
              <a:t>utilidad</a:t>
            </a:r>
            <a:r>
              <a:rPr lang="en-US" dirty="0"/>
              <a:t> </a:t>
            </a:r>
            <a:r>
              <a:rPr lang="en-US" dirty="0" err="1"/>
              <a:t>diagn</a:t>
            </a:r>
            <a:r>
              <a:rPr lang="es-ES" dirty="0" err="1"/>
              <a:t>ó</a:t>
            </a:r>
            <a:r>
              <a:rPr lang="en-US" dirty="0" err="1"/>
              <a:t>stica</a:t>
            </a:r>
            <a:endParaRPr dirty="0"/>
          </a:p>
        </p:txBody>
      </p:sp>
      <p:sp>
        <p:nvSpPr>
          <p:cNvPr id="3" name="Rectangle 2">
            <a:extLst>
              <a:ext uri="{FF2B5EF4-FFF2-40B4-BE49-F238E27FC236}">
                <a16:creationId xmlns:a16="http://schemas.microsoft.com/office/drawing/2014/main" id="{CD000A0E-76E9-B0B6-E2D8-C32FD5C0EBDA}"/>
              </a:ext>
            </a:extLst>
          </p:cNvPr>
          <p:cNvSpPr/>
          <p:nvPr/>
        </p:nvSpPr>
        <p:spPr>
          <a:xfrm>
            <a:off x="384852" y="1122399"/>
            <a:ext cx="8229600" cy="4142938"/>
          </a:xfrm>
          <a:prstGeom prst="rect">
            <a:avLst/>
          </a:prstGeom>
          <a:solidFill>
            <a:schemeClr val="tx2"/>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a:extLst>
              <a:ext uri="{FF2B5EF4-FFF2-40B4-BE49-F238E27FC236}">
                <a16:creationId xmlns:a16="http://schemas.microsoft.com/office/drawing/2014/main" id="{4C6D49B6-D734-354D-6E28-8340B31AD05D}"/>
              </a:ext>
            </a:extLst>
          </p:cNvPr>
          <p:cNvSpPr txBox="1"/>
          <p:nvPr/>
        </p:nvSpPr>
        <p:spPr>
          <a:xfrm>
            <a:off x="502420" y="1313316"/>
            <a:ext cx="8098972" cy="3724096"/>
          </a:xfrm>
          <a:prstGeom prst="rect">
            <a:avLst/>
          </a:prstGeom>
          <a:noFill/>
        </p:spPr>
        <p:txBody>
          <a:bodyPr wrap="square">
            <a:spAutoFit/>
          </a:bodyPr>
          <a:lstStyle/>
          <a:p>
            <a:pPr>
              <a:spcAft>
                <a:spcPts val="1200"/>
              </a:spcAft>
              <a:defRPr sz="2000" b="1">
                <a:solidFill>
                  <a:srgbClr val="FFD700"/>
                </a:solidFill>
              </a:defRPr>
            </a:pPr>
            <a:r>
              <a:rPr lang="es-ES" sz="2400" dirty="0">
                <a:solidFill>
                  <a:schemeClr val="bg1"/>
                </a:solidFill>
              </a:rPr>
              <a:t>🧠 Tanto el análisis cualitativo como el cuantitativo del EEG apoyan al neurólogo para realizar su diagnóstico clínico.</a:t>
            </a:r>
          </a:p>
          <a:p>
            <a:pPr>
              <a:spcAft>
                <a:spcPts val="1200"/>
              </a:spcAft>
              <a:defRPr sz="2000" b="1">
                <a:solidFill>
                  <a:srgbClr val="FFD700"/>
                </a:solidFill>
              </a:defRPr>
            </a:pPr>
            <a:r>
              <a:rPr lang="es-ES" sz="2400" dirty="0">
                <a:solidFill>
                  <a:schemeClr val="bg1"/>
                </a:solidFill>
              </a:rPr>
              <a:t>🧠 El EEG es información imprescindible para la determinación de si un cliente es candidato o no a la </a:t>
            </a:r>
            <a:r>
              <a:rPr lang="es-ES" sz="2400" dirty="0" err="1">
                <a:solidFill>
                  <a:schemeClr val="bg1"/>
                </a:solidFill>
              </a:rPr>
              <a:t>neuromodulación</a:t>
            </a:r>
            <a:r>
              <a:rPr lang="es-ES" sz="2400" dirty="0">
                <a:solidFill>
                  <a:schemeClr val="bg1"/>
                </a:solidFill>
              </a:rPr>
              <a:t>.</a:t>
            </a:r>
          </a:p>
          <a:p>
            <a:pPr>
              <a:spcAft>
                <a:spcPts val="1200"/>
              </a:spcAft>
              <a:defRPr sz="2000" b="1">
                <a:solidFill>
                  <a:srgbClr val="FFD700"/>
                </a:solidFill>
              </a:defRPr>
            </a:pPr>
            <a:r>
              <a:rPr lang="es-ES" sz="2400" dirty="0">
                <a:solidFill>
                  <a:schemeClr val="bg1"/>
                </a:solidFill>
              </a:rPr>
              <a:t>🧠 En caso de serlo, el EEG guía y dirige la programación del protocolo de </a:t>
            </a:r>
            <a:r>
              <a:rPr lang="es-ES" sz="2400" dirty="0" err="1">
                <a:solidFill>
                  <a:schemeClr val="bg1"/>
                </a:solidFill>
              </a:rPr>
              <a:t>neuromodulación</a:t>
            </a:r>
            <a:r>
              <a:rPr lang="es-ES" sz="2400" dirty="0">
                <a:solidFill>
                  <a:schemeClr val="bg1"/>
                </a:solidFill>
              </a:rPr>
              <a:t>, tanto las posiciones de los electrodos, la intensidad, la duración, como la posición del cátodo y el ánodo.</a:t>
            </a:r>
          </a:p>
        </p:txBody>
      </p:sp>
    </p:spTree>
    <p:extLst>
      <p:ext uri="{BB962C8B-B14F-4D97-AF65-F5344CB8AC3E}">
        <p14:creationId xmlns:p14="http://schemas.microsoft.com/office/powerpoint/2010/main" val="2697777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584775"/>
          </a:xfrm>
          <a:prstGeom prst="rect">
            <a:avLst/>
          </a:prstGeom>
          <a:noFill/>
        </p:spPr>
        <p:txBody>
          <a:bodyPr wrap="square">
            <a:spAutoFit/>
          </a:bodyPr>
          <a:lstStyle/>
          <a:p>
            <a:pPr algn="ctr">
              <a:defRPr sz="3200" b="1">
                <a:solidFill>
                  <a:srgbClr val="FFD700"/>
                </a:solidFill>
              </a:defRPr>
            </a:pPr>
            <a:r>
              <a:rPr lang="es-ES" dirty="0"/>
              <a:t>Como </a:t>
            </a:r>
            <a:r>
              <a:rPr dirty="0" err="1"/>
              <a:t>Evidencia</a:t>
            </a:r>
            <a:r>
              <a:rPr dirty="0"/>
              <a:t> </a:t>
            </a:r>
            <a:r>
              <a:rPr dirty="0" err="1"/>
              <a:t>Clínica</a:t>
            </a:r>
            <a:r>
              <a:rPr lang="es-ES" dirty="0"/>
              <a:t>. Medicina de Precisión</a:t>
            </a:r>
            <a:endParaRPr dirty="0"/>
          </a:p>
        </p:txBody>
      </p:sp>
      <p:sp>
        <p:nvSpPr>
          <p:cNvPr id="5" name="Rectangle 4">
            <a:extLst>
              <a:ext uri="{FF2B5EF4-FFF2-40B4-BE49-F238E27FC236}">
                <a16:creationId xmlns:a16="http://schemas.microsoft.com/office/drawing/2014/main" id="{21D90E43-3834-FCEF-E980-A1A352506414}"/>
              </a:ext>
            </a:extLst>
          </p:cNvPr>
          <p:cNvSpPr/>
          <p:nvPr/>
        </p:nvSpPr>
        <p:spPr>
          <a:xfrm>
            <a:off x="409973" y="871189"/>
            <a:ext cx="8229600" cy="3359167"/>
          </a:xfrm>
          <a:prstGeom prst="rect">
            <a:avLst/>
          </a:prstGeom>
          <a:solidFill>
            <a:schemeClr val="tx2"/>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a:extLst>
              <a:ext uri="{FF2B5EF4-FFF2-40B4-BE49-F238E27FC236}">
                <a16:creationId xmlns:a16="http://schemas.microsoft.com/office/drawing/2014/main" id="{89F6253D-B6A4-FC03-A668-D295AC95F060}"/>
              </a:ext>
            </a:extLst>
          </p:cNvPr>
          <p:cNvSpPr txBox="1"/>
          <p:nvPr/>
        </p:nvSpPr>
        <p:spPr>
          <a:xfrm>
            <a:off x="587829" y="956600"/>
            <a:ext cx="8098972" cy="2831544"/>
          </a:xfrm>
          <a:prstGeom prst="rect">
            <a:avLst/>
          </a:prstGeom>
          <a:noFill/>
        </p:spPr>
        <p:txBody>
          <a:bodyPr wrap="square">
            <a:spAutoFit/>
          </a:bodyPr>
          <a:lstStyle/>
          <a:p>
            <a:pPr>
              <a:spcAft>
                <a:spcPts val="1200"/>
              </a:spcAft>
              <a:defRPr sz="2000" b="1">
                <a:solidFill>
                  <a:srgbClr val="FFD700"/>
                </a:solidFill>
              </a:defRPr>
            </a:pPr>
            <a:r>
              <a:rPr lang="es-ES" sz="2400" dirty="0">
                <a:solidFill>
                  <a:schemeClr val="bg1"/>
                </a:solidFill>
              </a:rPr>
              <a:t>🧠 Se realiza un EEG antes del inicio del tratamiento, como ayuda al diagnóstico clínico y como evidencia del punto de partida antes del tratamiento.</a:t>
            </a:r>
          </a:p>
          <a:p>
            <a:pPr>
              <a:spcAft>
                <a:spcPts val="1200"/>
              </a:spcAft>
              <a:defRPr sz="2000" b="1">
                <a:solidFill>
                  <a:srgbClr val="FFD700"/>
                </a:solidFill>
              </a:defRPr>
            </a:pPr>
            <a:r>
              <a:rPr lang="es-ES" sz="2400" dirty="0">
                <a:solidFill>
                  <a:schemeClr val="bg1"/>
                </a:solidFill>
              </a:rPr>
              <a:t>🧠Al concluir la intervención terapéutica se realiza otro estudio de EEG, que se compara estadísticamente con el estudio inicial, para generar evidencia de los cambios eléctricos ocurridos en el cerebro después del tratamiento.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C335C-FDF1-D500-56C7-57C16BB118E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9ACFA63-2AD5-892E-BDCA-6B60BDB864EE}"/>
              </a:ext>
            </a:extLst>
          </p:cNvPr>
          <p:cNvSpPr txBox="1"/>
          <p:nvPr/>
        </p:nvSpPr>
        <p:spPr>
          <a:xfrm>
            <a:off x="0" y="205060"/>
            <a:ext cx="3336053" cy="1569660"/>
          </a:xfrm>
          <a:prstGeom prst="rect">
            <a:avLst/>
          </a:prstGeom>
          <a:noFill/>
        </p:spPr>
        <p:txBody>
          <a:bodyPr wrap="square">
            <a:spAutoFit/>
          </a:bodyPr>
          <a:lstStyle/>
          <a:p>
            <a:pPr algn="ctr">
              <a:defRPr sz="3200" b="1">
                <a:solidFill>
                  <a:srgbClr val="FFD700"/>
                </a:solidFill>
              </a:defRPr>
            </a:pPr>
            <a:r>
              <a:rPr lang="es-ES" dirty="0"/>
              <a:t>Ejemplo de uso: caso pediátrico de 8 años</a:t>
            </a:r>
            <a:endParaRPr dirty="0"/>
          </a:p>
        </p:txBody>
      </p:sp>
      <p:grpSp>
        <p:nvGrpSpPr>
          <p:cNvPr id="17" name="Group 16">
            <a:extLst>
              <a:ext uri="{FF2B5EF4-FFF2-40B4-BE49-F238E27FC236}">
                <a16:creationId xmlns:a16="http://schemas.microsoft.com/office/drawing/2014/main" id="{DC93080A-501E-B1A9-BB4F-52BE80B3CACD}"/>
              </a:ext>
            </a:extLst>
          </p:cNvPr>
          <p:cNvGrpSpPr/>
          <p:nvPr/>
        </p:nvGrpSpPr>
        <p:grpSpPr>
          <a:xfrm>
            <a:off x="3374118" y="72347"/>
            <a:ext cx="5635641" cy="6696000"/>
            <a:chOff x="3374118" y="72347"/>
            <a:chExt cx="5635641" cy="6696000"/>
          </a:xfrm>
        </p:grpSpPr>
        <p:grpSp>
          <p:nvGrpSpPr>
            <p:cNvPr id="11" name="Group 10">
              <a:extLst>
                <a:ext uri="{FF2B5EF4-FFF2-40B4-BE49-F238E27FC236}">
                  <a16:creationId xmlns:a16="http://schemas.microsoft.com/office/drawing/2014/main" id="{49B2E736-408F-5AE6-2CAD-C45E7643EF80}"/>
                </a:ext>
              </a:extLst>
            </p:cNvPr>
            <p:cNvGrpSpPr/>
            <p:nvPr/>
          </p:nvGrpSpPr>
          <p:grpSpPr>
            <a:xfrm>
              <a:off x="3374118" y="72347"/>
              <a:ext cx="5635641" cy="6696000"/>
              <a:chOff x="1685995" y="612954"/>
              <a:chExt cx="5635641" cy="6696000"/>
            </a:xfrm>
          </p:grpSpPr>
          <p:pic>
            <p:nvPicPr>
              <p:cNvPr id="4" name="Picture 3">
                <a:extLst>
                  <a:ext uri="{FF2B5EF4-FFF2-40B4-BE49-F238E27FC236}">
                    <a16:creationId xmlns:a16="http://schemas.microsoft.com/office/drawing/2014/main" id="{3A7A8C4D-4D3E-7303-A890-A2CE2432931D}"/>
                  </a:ext>
                </a:extLst>
              </p:cNvPr>
              <p:cNvPicPr>
                <a:picLocks noChangeAspect="1"/>
              </p:cNvPicPr>
              <p:nvPr/>
            </p:nvPicPr>
            <p:blipFill>
              <a:blip r:embed="rId2"/>
              <a:stretch>
                <a:fillRect/>
              </a:stretch>
            </p:blipFill>
            <p:spPr>
              <a:xfrm>
                <a:off x="1685995" y="612954"/>
                <a:ext cx="5635641" cy="6696000"/>
              </a:xfrm>
              <a:prstGeom prst="rect">
                <a:avLst/>
              </a:prstGeom>
            </p:spPr>
          </p:pic>
          <p:sp>
            <p:nvSpPr>
              <p:cNvPr id="7" name="Rectangle: Rounded Corners 6">
                <a:extLst>
                  <a:ext uri="{FF2B5EF4-FFF2-40B4-BE49-F238E27FC236}">
                    <a16:creationId xmlns:a16="http://schemas.microsoft.com/office/drawing/2014/main" id="{38A147CC-8A63-9371-2EA1-F2DE70FE3FEA}"/>
                  </a:ext>
                </a:extLst>
              </p:cNvPr>
              <p:cNvSpPr/>
              <p:nvPr/>
            </p:nvSpPr>
            <p:spPr>
              <a:xfrm>
                <a:off x="4983984" y="693337"/>
                <a:ext cx="834013" cy="170822"/>
              </a:xfrm>
              <a:prstGeom prst="round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sp>
            <p:nvSpPr>
              <p:cNvPr id="10" name="Rectangle: Rounded Corners 9">
                <a:extLst>
                  <a:ext uri="{FF2B5EF4-FFF2-40B4-BE49-F238E27FC236}">
                    <a16:creationId xmlns:a16="http://schemas.microsoft.com/office/drawing/2014/main" id="{01417809-9C8F-B0DD-A396-F978851D156A}"/>
                  </a:ext>
                </a:extLst>
              </p:cNvPr>
              <p:cNvSpPr/>
              <p:nvPr/>
            </p:nvSpPr>
            <p:spPr>
              <a:xfrm>
                <a:off x="2669512" y="2327875"/>
                <a:ext cx="834013" cy="170822"/>
              </a:xfrm>
              <a:prstGeom prst="round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pic>
          <p:nvPicPr>
            <p:cNvPr id="13" name="Picture 12">
              <a:extLst>
                <a:ext uri="{FF2B5EF4-FFF2-40B4-BE49-F238E27FC236}">
                  <a16:creationId xmlns:a16="http://schemas.microsoft.com/office/drawing/2014/main" id="{5957078E-17EE-F291-8175-CAC6FB2DD5CF}"/>
                </a:ext>
              </a:extLst>
            </p:cNvPr>
            <p:cNvPicPr>
              <a:picLocks noChangeAspect="1"/>
            </p:cNvPicPr>
            <p:nvPr/>
          </p:nvPicPr>
          <p:blipFill>
            <a:blip r:embed="rId3"/>
            <a:stretch>
              <a:fillRect/>
            </a:stretch>
          </p:blipFill>
          <p:spPr>
            <a:xfrm flipV="1">
              <a:off x="6643232" y="3308922"/>
              <a:ext cx="1465090" cy="120077"/>
            </a:xfrm>
            <a:prstGeom prst="rect">
              <a:avLst/>
            </a:prstGeom>
          </p:spPr>
        </p:pic>
        <p:sp>
          <p:nvSpPr>
            <p:cNvPr id="16" name="Rectangle: Rounded Corners 15">
              <a:extLst>
                <a:ext uri="{FF2B5EF4-FFF2-40B4-BE49-F238E27FC236}">
                  <a16:creationId xmlns:a16="http://schemas.microsoft.com/office/drawing/2014/main" id="{6A050E6C-C004-EC5A-51CA-5F10CF93D724}"/>
                </a:ext>
              </a:extLst>
            </p:cNvPr>
            <p:cNvSpPr/>
            <p:nvPr/>
          </p:nvSpPr>
          <p:spPr>
            <a:xfrm>
              <a:off x="4918246" y="1939668"/>
              <a:ext cx="834013" cy="170822"/>
            </a:xfrm>
            <a:prstGeom prst="round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
            </a:p>
          </p:txBody>
        </p:sp>
      </p:grpSp>
    </p:spTree>
    <p:extLst>
      <p:ext uri="{BB962C8B-B14F-4D97-AF65-F5344CB8AC3E}">
        <p14:creationId xmlns:p14="http://schemas.microsoft.com/office/powerpoint/2010/main" val="1619776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E99F28-20A8-6239-AC44-FED53B2FC57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A77E7DF-6350-7BC2-ABBB-D6F04F740395}"/>
              </a:ext>
            </a:extLst>
          </p:cNvPr>
          <p:cNvPicPr>
            <a:picLocks noChangeAspect="1"/>
          </p:cNvPicPr>
          <p:nvPr/>
        </p:nvPicPr>
        <p:blipFill>
          <a:blip r:embed="rId2"/>
          <a:stretch>
            <a:fillRect/>
          </a:stretch>
        </p:blipFill>
        <p:spPr>
          <a:xfrm>
            <a:off x="3219259" y="81648"/>
            <a:ext cx="5868000" cy="6690665"/>
          </a:xfrm>
          <a:prstGeom prst="rect">
            <a:avLst/>
          </a:prstGeom>
        </p:spPr>
      </p:pic>
      <p:sp>
        <p:nvSpPr>
          <p:cNvPr id="16" name="TextBox 15">
            <a:extLst>
              <a:ext uri="{FF2B5EF4-FFF2-40B4-BE49-F238E27FC236}">
                <a16:creationId xmlns:a16="http://schemas.microsoft.com/office/drawing/2014/main" id="{BBE90189-4848-E3BD-7B28-CBC17EDC7BA8}"/>
              </a:ext>
            </a:extLst>
          </p:cNvPr>
          <p:cNvSpPr txBox="1"/>
          <p:nvPr/>
        </p:nvSpPr>
        <p:spPr>
          <a:xfrm>
            <a:off x="0" y="2267913"/>
            <a:ext cx="3336053" cy="1569660"/>
          </a:xfrm>
          <a:prstGeom prst="rect">
            <a:avLst/>
          </a:prstGeom>
          <a:noFill/>
        </p:spPr>
        <p:txBody>
          <a:bodyPr wrap="square">
            <a:spAutoFit/>
          </a:bodyPr>
          <a:lstStyle/>
          <a:p>
            <a:pPr algn="ctr">
              <a:defRPr sz="3200" b="1">
                <a:solidFill>
                  <a:srgbClr val="FFD700"/>
                </a:solidFill>
              </a:defRPr>
            </a:pPr>
            <a:r>
              <a:rPr lang="es-ES" dirty="0"/>
              <a:t>Ejemplo de uso: caso pediátrico de 8 años</a:t>
            </a:r>
            <a:endParaRPr dirty="0"/>
          </a:p>
        </p:txBody>
      </p:sp>
    </p:spTree>
    <p:extLst>
      <p:ext uri="{BB962C8B-B14F-4D97-AF65-F5344CB8AC3E}">
        <p14:creationId xmlns:p14="http://schemas.microsoft.com/office/powerpoint/2010/main" val="218452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807A73-3E37-9230-9F29-6945103ED6E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E498FDC-D17C-1088-5781-B411F1C2A523}"/>
              </a:ext>
            </a:extLst>
          </p:cNvPr>
          <p:cNvSpPr txBox="1"/>
          <p:nvPr/>
        </p:nvSpPr>
        <p:spPr>
          <a:xfrm>
            <a:off x="0" y="2267913"/>
            <a:ext cx="3336053" cy="1569660"/>
          </a:xfrm>
          <a:prstGeom prst="rect">
            <a:avLst/>
          </a:prstGeom>
          <a:noFill/>
        </p:spPr>
        <p:txBody>
          <a:bodyPr wrap="square">
            <a:spAutoFit/>
          </a:bodyPr>
          <a:lstStyle/>
          <a:p>
            <a:pPr algn="ctr">
              <a:defRPr sz="3200" b="1">
                <a:solidFill>
                  <a:srgbClr val="FFD700"/>
                </a:solidFill>
              </a:defRPr>
            </a:pPr>
            <a:r>
              <a:rPr lang="es-ES" dirty="0"/>
              <a:t>Ejemplo de uso: caso pediátrico de 8 años</a:t>
            </a:r>
            <a:endParaRPr dirty="0"/>
          </a:p>
        </p:txBody>
      </p:sp>
      <p:pic>
        <p:nvPicPr>
          <p:cNvPr id="4" name="Picture 3">
            <a:extLst>
              <a:ext uri="{FF2B5EF4-FFF2-40B4-BE49-F238E27FC236}">
                <a16:creationId xmlns:a16="http://schemas.microsoft.com/office/drawing/2014/main" id="{B4E379CF-C4BB-F635-5D5F-DBEEE091E1CC}"/>
              </a:ext>
            </a:extLst>
          </p:cNvPr>
          <p:cNvPicPr>
            <a:picLocks noChangeAspect="1"/>
          </p:cNvPicPr>
          <p:nvPr/>
        </p:nvPicPr>
        <p:blipFill>
          <a:blip r:embed="rId2"/>
          <a:stretch>
            <a:fillRect/>
          </a:stretch>
        </p:blipFill>
        <p:spPr>
          <a:xfrm>
            <a:off x="3990159" y="54430"/>
            <a:ext cx="5040000" cy="4344218"/>
          </a:xfrm>
          <a:prstGeom prst="rect">
            <a:avLst/>
          </a:prstGeom>
        </p:spPr>
      </p:pic>
      <p:pic>
        <p:nvPicPr>
          <p:cNvPr id="7" name="Picture 6">
            <a:extLst>
              <a:ext uri="{FF2B5EF4-FFF2-40B4-BE49-F238E27FC236}">
                <a16:creationId xmlns:a16="http://schemas.microsoft.com/office/drawing/2014/main" id="{AB0E7E8A-AD6E-12CD-204B-D0826FC485D9}"/>
              </a:ext>
            </a:extLst>
          </p:cNvPr>
          <p:cNvPicPr>
            <a:picLocks noChangeAspect="1"/>
          </p:cNvPicPr>
          <p:nvPr/>
        </p:nvPicPr>
        <p:blipFill>
          <a:blip r:embed="rId3"/>
          <a:stretch>
            <a:fillRect/>
          </a:stretch>
        </p:blipFill>
        <p:spPr>
          <a:xfrm>
            <a:off x="3990159" y="4398648"/>
            <a:ext cx="5040000" cy="2440274"/>
          </a:xfrm>
          <a:prstGeom prst="rect">
            <a:avLst/>
          </a:prstGeom>
        </p:spPr>
      </p:pic>
    </p:spTree>
    <p:extLst>
      <p:ext uri="{BB962C8B-B14F-4D97-AF65-F5344CB8AC3E}">
        <p14:creationId xmlns:p14="http://schemas.microsoft.com/office/powerpoint/2010/main" val="1046282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87419"/>
            <a:ext cx="8229600" cy="584775"/>
          </a:xfrm>
          <a:prstGeom prst="rect">
            <a:avLst/>
          </a:prstGeom>
          <a:noFill/>
        </p:spPr>
        <p:txBody>
          <a:bodyPr wrap="square">
            <a:spAutoFit/>
          </a:bodyPr>
          <a:lstStyle/>
          <a:p>
            <a:pPr algn="ctr">
              <a:defRPr sz="3200" b="1">
                <a:solidFill>
                  <a:srgbClr val="FFD700"/>
                </a:solidFill>
              </a:defRPr>
            </a:pPr>
            <a:r>
              <a:rPr dirty="0" err="1"/>
              <a:t>Evidencia</a:t>
            </a:r>
            <a:r>
              <a:rPr lang="es-ES" dirty="0"/>
              <a:t>s </a:t>
            </a:r>
            <a:r>
              <a:rPr dirty="0"/>
              <a:t>Caso </a:t>
            </a:r>
            <a:r>
              <a:rPr dirty="0" err="1"/>
              <a:t>Pediátrico</a:t>
            </a:r>
            <a:r>
              <a:rPr dirty="0"/>
              <a:t> (8 </a:t>
            </a:r>
            <a:r>
              <a:rPr dirty="0" err="1"/>
              <a:t>años</a:t>
            </a:r>
            <a:r>
              <a:rPr dirty="0"/>
              <a:t>)</a:t>
            </a:r>
          </a:p>
        </p:txBody>
      </p:sp>
      <p:sp>
        <p:nvSpPr>
          <p:cNvPr id="6" name="TextBox 5"/>
          <p:cNvSpPr txBox="1"/>
          <p:nvPr/>
        </p:nvSpPr>
        <p:spPr>
          <a:xfrm>
            <a:off x="267788" y="1285603"/>
            <a:ext cx="8353698" cy="3231654"/>
          </a:xfrm>
          <a:prstGeom prst="rect">
            <a:avLst/>
          </a:prstGeom>
          <a:noFill/>
        </p:spPr>
        <p:txBody>
          <a:bodyPr wrap="square">
            <a:spAutoFit/>
          </a:bodyPr>
          <a:lstStyle/>
          <a:p>
            <a:pPr>
              <a:defRPr sz="1400"/>
            </a:pPr>
            <a:r>
              <a:rPr sz="2000" dirty="0">
                <a:solidFill>
                  <a:schemeClr val="bg1"/>
                </a:solidFill>
              </a:rPr>
              <a:t>🧠 </a:t>
            </a:r>
            <a:r>
              <a:rPr lang="es-ES" sz="2400" dirty="0">
                <a:solidFill>
                  <a:schemeClr val="bg1"/>
                </a:solidFill>
              </a:rPr>
              <a:t>Resumen de </a:t>
            </a:r>
            <a:r>
              <a:rPr sz="2400" dirty="0" err="1">
                <a:solidFill>
                  <a:schemeClr val="bg1"/>
                </a:solidFill>
              </a:rPr>
              <a:t>Análisis</a:t>
            </a:r>
            <a:r>
              <a:rPr sz="2400" dirty="0">
                <a:solidFill>
                  <a:schemeClr val="bg1"/>
                </a:solidFill>
              </a:rPr>
              <a:t> </a:t>
            </a:r>
            <a:r>
              <a:rPr sz="2400" dirty="0" err="1">
                <a:solidFill>
                  <a:schemeClr val="bg1"/>
                </a:solidFill>
              </a:rPr>
              <a:t>por</a:t>
            </a:r>
            <a:r>
              <a:rPr sz="2400" dirty="0">
                <a:solidFill>
                  <a:schemeClr val="bg1"/>
                </a:solidFill>
              </a:rPr>
              <a:t> Bandas de </a:t>
            </a:r>
            <a:r>
              <a:rPr sz="2400" dirty="0" err="1">
                <a:solidFill>
                  <a:schemeClr val="bg1"/>
                </a:solidFill>
              </a:rPr>
              <a:t>Frecuencia</a:t>
            </a:r>
            <a:endParaRPr lang="es-ES" sz="2400" dirty="0">
              <a:solidFill>
                <a:schemeClr val="bg1"/>
              </a:solidFill>
            </a:endParaRPr>
          </a:p>
          <a:p>
            <a:pPr>
              <a:defRPr sz="1400"/>
            </a:pPr>
            <a:endParaRPr lang="es-ES" sz="2000" dirty="0">
              <a:solidFill>
                <a:schemeClr val="bg1"/>
              </a:solidFill>
            </a:endParaRPr>
          </a:p>
          <a:p>
            <a:pPr>
              <a:defRPr sz="1400"/>
            </a:pPr>
            <a:r>
              <a:rPr sz="2000" dirty="0" err="1">
                <a:solidFill>
                  <a:schemeClr val="bg1"/>
                </a:solidFill>
              </a:rPr>
              <a:t>Actividad</a:t>
            </a:r>
            <a:r>
              <a:rPr sz="2000" dirty="0">
                <a:solidFill>
                  <a:schemeClr val="bg1"/>
                </a:solidFill>
              </a:rPr>
              <a:t> Delta (1.5-3.5 Hz):</a:t>
            </a:r>
            <a:r>
              <a:rPr lang="es-ES" sz="2000" dirty="0">
                <a:solidFill>
                  <a:schemeClr val="bg1"/>
                </a:solidFill>
              </a:rPr>
              <a:t> </a:t>
            </a:r>
            <a:r>
              <a:rPr sz="2000" dirty="0" err="1">
                <a:solidFill>
                  <a:schemeClr val="bg1"/>
                </a:solidFill>
              </a:rPr>
              <a:t>Reducción</a:t>
            </a:r>
            <a:r>
              <a:rPr sz="2000" dirty="0">
                <a:solidFill>
                  <a:schemeClr val="bg1"/>
                </a:solidFill>
              </a:rPr>
              <a:t> 4-8% regiones frontalesF3: -6.45%, </a:t>
            </a:r>
            <a:r>
              <a:rPr sz="2000" dirty="0" err="1">
                <a:solidFill>
                  <a:schemeClr val="bg1"/>
                </a:solidFill>
              </a:rPr>
              <a:t>Cz</a:t>
            </a:r>
            <a:r>
              <a:rPr sz="2000" dirty="0">
                <a:solidFill>
                  <a:schemeClr val="bg1"/>
                </a:solidFill>
              </a:rPr>
              <a:t>: -4.12%→ </a:t>
            </a:r>
            <a:r>
              <a:rPr sz="2000" dirty="0" err="1">
                <a:solidFill>
                  <a:schemeClr val="bg1"/>
                </a:solidFill>
              </a:rPr>
              <a:t>Disminución</a:t>
            </a:r>
            <a:r>
              <a:rPr sz="2000" dirty="0">
                <a:solidFill>
                  <a:schemeClr val="bg1"/>
                </a:solidFill>
              </a:rPr>
              <a:t> </a:t>
            </a:r>
            <a:r>
              <a:rPr sz="2000" dirty="0" err="1">
                <a:solidFill>
                  <a:schemeClr val="bg1"/>
                </a:solidFill>
              </a:rPr>
              <a:t>inmadurez</a:t>
            </a:r>
            <a:r>
              <a:rPr sz="2000" dirty="0">
                <a:solidFill>
                  <a:schemeClr val="bg1"/>
                </a:solidFill>
              </a:rPr>
              <a:t> cerebral</a:t>
            </a:r>
            <a:endParaRPr lang="es-ES" sz="2000" dirty="0">
              <a:solidFill>
                <a:schemeClr val="bg1"/>
              </a:solidFill>
            </a:endParaRPr>
          </a:p>
          <a:p>
            <a:pPr>
              <a:defRPr sz="1400"/>
            </a:pPr>
            <a:endParaRPr lang="es-ES" sz="2000" dirty="0">
              <a:solidFill>
                <a:schemeClr val="bg1"/>
              </a:solidFill>
            </a:endParaRPr>
          </a:p>
          <a:p>
            <a:pPr>
              <a:defRPr sz="1400"/>
            </a:pPr>
            <a:r>
              <a:rPr sz="2000" dirty="0" err="1">
                <a:solidFill>
                  <a:schemeClr val="bg1"/>
                </a:solidFill>
              </a:rPr>
              <a:t>Actividad</a:t>
            </a:r>
            <a:r>
              <a:rPr sz="2000" dirty="0">
                <a:solidFill>
                  <a:schemeClr val="bg1"/>
                </a:solidFill>
              </a:rPr>
              <a:t> Theta (4-7.5 Hz):</a:t>
            </a:r>
            <a:r>
              <a:rPr lang="es-ES" sz="2000" dirty="0">
                <a:solidFill>
                  <a:schemeClr val="bg1"/>
                </a:solidFill>
              </a:rPr>
              <a:t> </a:t>
            </a:r>
            <a:r>
              <a:rPr sz="2000" dirty="0" err="1">
                <a:solidFill>
                  <a:schemeClr val="bg1"/>
                </a:solidFill>
              </a:rPr>
              <a:t>Reducción</a:t>
            </a:r>
            <a:r>
              <a:rPr sz="2000" dirty="0">
                <a:solidFill>
                  <a:schemeClr val="bg1"/>
                </a:solidFill>
              </a:rPr>
              <a:t> </a:t>
            </a:r>
            <a:r>
              <a:rPr sz="2000" dirty="0" err="1">
                <a:solidFill>
                  <a:schemeClr val="bg1"/>
                </a:solidFill>
              </a:rPr>
              <a:t>sistemática</a:t>
            </a:r>
            <a:r>
              <a:rPr sz="2000" dirty="0">
                <a:solidFill>
                  <a:schemeClr val="bg1"/>
                </a:solidFill>
              </a:rPr>
              <a:t> 6-12% </a:t>
            </a:r>
            <a:r>
              <a:rPr sz="2000" dirty="0" err="1">
                <a:solidFill>
                  <a:schemeClr val="bg1"/>
                </a:solidFill>
              </a:rPr>
              <a:t>todas</a:t>
            </a:r>
            <a:r>
              <a:rPr sz="2000" dirty="0">
                <a:solidFill>
                  <a:schemeClr val="bg1"/>
                </a:solidFill>
              </a:rPr>
              <a:t> las regiones→ Mejor control </a:t>
            </a:r>
            <a:r>
              <a:rPr sz="2000" dirty="0" err="1">
                <a:solidFill>
                  <a:schemeClr val="bg1"/>
                </a:solidFill>
              </a:rPr>
              <a:t>atencional</a:t>
            </a:r>
            <a:r>
              <a:rPr sz="2000" dirty="0">
                <a:solidFill>
                  <a:schemeClr val="bg1"/>
                </a:solidFill>
              </a:rPr>
              <a:t> y </a:t>
            </a:r>
            <a:r>
              <a:rPr sz="2000" dirty="0" err="1">
                <a:solidFill>
                  <a:schemeClr val="bg1"/>
                </a:solidFill>
              </a:rPr>
              <a:t>función</a:t>
            </a:r>
            <a:r>
              <a:rPr sz="2000" dirty="0">
                <a:solidFill>
                  <a:schemeClr val="bg1"/>
                </a:solidFill>
              </a:rPr>
              <a:t> </a:t>
            </a:r>
            <a:r>
              <a:rPr sz="2000" dirty="0" err="1">
                <a:solidFill>
                  <a:schemeClr val="bg1"/>
                </a:solidFill>
              </a:rPr>
              <a:t>ejecutiva</a:t>
            </a:r>
            <a:endParaRPr lang="es-ES" sz="2000" dirty="0">
              <a:solidFill>
                <a:schemeClr val="bg1"/>
              </a:solidFill>
            </a:endParaRPr>
          </a:p>
          <a:p>
            <a:pPr>
              <a:defRPr sz="1400"/>
            </a:pPr>
            <a:endParaRPr lang="es-ES" sz="2000" dirty="0">
              <a:solidFill>
                <a:schemeClr val="bg1"/>
              </a:solidFill>
            </a:endParaRPr>
          </a:p>
          <a:p>
            <a:pPr>
              <a:defRPr sz="1400"/>
            </a:pPr>
            <a:r>
              <a:rPr sz="2000" dirty="0" err="1">
                <a:solidFill>
                  <a:schemeClr val="bg1"/>
                </a:solidFill>
              </a:rPr>
              <a:t>Actividad</a:t>
            </a:r>
            <a:r>
              <a:rPr sz="2000" dirty="0">
                <a:solidFill>
                  <a:schemeClr val="bg1"/>
                </a:solidFill>
              </a:rPr>
              <a:t> Alfa (8-12.5 Hz):</a:t>
            </a:r>
            <a:r>
              <a:rPr lang="es-ES" sz="2000" dirty="0">
                <a:solidFill>
                  <a:schemeClr val="bg1"/>
                </a:solidFill>
              </a:rPr>
              <a:t> </a:t>
            </a:r>
            <a:r>
              <a:rPr sz="2000" dirty="0" err="1">
                <a:solidFill>
                  <a:schemeClr val="bg1"/>
                </a:solidFill>
              </a:rPr>
              <a:t>Incremento</a:t>
            </a:r>
            <a:r>
              <a:rPr sz="2000" dirty="0">
                <a:solidFill>
                  <a:schemeClr val="bg1"/>
                </a:solidFill>
              </a:rPr>
              <a:t> 4.8% </a:t>
            </a:r>
            <a:r>
              <a:rPr sz="2000" dirty="0" err="1">
                <a:solidFill>
                  <a:schemeClr val="bg1"/>
                </a:solidFill>
              </a:rPr>
              <a:t>región</a:t>
            </a:r>
            <a:r>
              <a:rPr sz="2000" dirty="0">
                <a:solidFill>
                  <a:schemeClr val="bg1"/>
                </a:solidFill>
              </a:rPr>
              <a:t> Fz→ </a:t>
            </a:r>
            <a:r>
              <a:rPr sz="2000" dirty="0" err="1">
                <a:solidFill>
                  <a:schemeClr val="bg1"/>
                </a:solidFill>
              </a:rPr>
              <a:t>Optimización</a:t>
            </a:r>
            <a:r>
              <a:rPr sz="2000" dirty="0">
                <a:solidFill>
                  <a:schemeClr val="bg1"/>
                </a:solidFill>
              </a:rPr>
              <a:t> redes </a:t>
            </a:r>
            <a:r>
              <a:rPr sz="2000" dirty="0" err="1">
                <a:solidFill>
                  <a:schemeClr val="bg1"/>
                </a:solidFill>
              </a:rPr>
              <a:t>conectividad</a:t>
            </a:r>
            <a:r>
              <a:rPr sz="2000" dirty="0">
                <a:solidFill>
                  <a:schemeClr val="bg1"/>
                </a:solidFill>
              </a:rPr>
              <a:t> cortical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81C8D2F-8DC6-3E2F-10D6-1AC86586430C}"/>
              </a:ext>
            </a:extLst>
          </p:cNvPr>
          <p:cNvPicPr>
            <a:picLocks noChangeAspect="1"/>
          </p:cNvPicPr>
          <p:nvPr/>
        </p:nvPicPr>
        <p:blipFill>
          <a:blip r:embed="rId2"/>
          <a:stretch>
            <a:fillRect/>
          </a:stretch>
        </p:blipFill>
        <p:spPr>
          <a:xfrm>
            <a:off x="3480921" y="0"/>
            <a:ext cx="5638800" cy="6858000"/>
          </a:xfrm>
          <a:prstGeom prst="rect">
            <a:avLst/>
          </a:prstGeom>
        </p:spPr>
      </p:pic>
      <p:sp>
        <p:nvSpPr>
          <p:cNvPr id="2" name="TextBox 1">
            <a:extLst>
              <a:ext uri="{FF2B5EF4-FFF2-40B4-BE49-F238E27FC236}">
                <a16:creationId xmlns:a16="http://schemas.microsoft.com/office/drawing/2014/main" id="{257686FA-3E89-1A46-9A24-4F56A2890CDC}"/>
              </a:ext>
            </a:extLst>
          </p:cNvPr>
          <p:cNvSpPr txBox="1"/>
          <p:nvPr/>
        </p:nvSpPr>
        <p:spPr>
          <a:xfrm>
            <a:off x="115553" y="112542"/>
            <a:ext cx="3167855" cy="584775"/>
          </a:xfrm>
          <a:prstGeom prst="rect">
            <a:avLst/>
          </a:prstGeom>
          <a:noFill/>
        </p:spPr>
        <p:txBody>
          <a:bodyPr wrap="none">
            <a:spAutoFit/>
          </a:bodyPr>
          <a:lstStyle/>
          <a:p>
            <a:pPr>
              <a:defRPr sz="3200" b="1">
                <a:solidFill>
                  <a:srgbClr val="FFD700"/>
                </a:solidFill>
              </a:defRPr>
            </a:pPr>
            <a:r>
              <a:rPr lang="es-ES" u="sng" dirty="0"/>
              <a:t>¿Qué ofrecemos?</a:t>
            </a:r>
            <a:endParaRPr u="sng" dirty="0"/>
          </a:p>
        </p:txBody>
      </p:sp>
      <p:pic>
        <p:nvPicPr>
          <p:cNvPr id="5" name="Picture 4">
            <a:extLst>
              <a:ext uri="{FF2B5EF4-FFF2-40B4-BE49-F238E27FC236}">
                <a16:creationId xmlns:a16="http://schemas.microsoft.com/office/drawing/2014/main" id="{188F9937-BFFB-45C5-EBBD-B2F5A269DF0B}"/>
              </a:ext>
            </a:extLst>
          </p:cNvPr>
          <p:cNvPicPr>
            <a:picLocks noChangeAspect="1"/>
          </p:cNvPicPr>
          <p:nvPr/>
        </p:nvPicPr>
        <p:blipFill>
          <a:blip r:embed="rId3"/>
          <a:srcRect b="17622"/>
          <a:stretch>
            <a:fillRect/>
          </a:stretch>
        </p:blipFill>
        <p:spPr>
          <a:xfrm>
            <a:off x="3522754" y="5028525"/>
            <a:ext cx="2718151" cy="1800000"/>
          </a:xfrm>
          <a:prstGeom prst="rect">
            <a:avLst/>
          </a:prstGeom>
        </p:spPr>
      </p:pic>
      <p:pic>
        <p:nvPicPr>
          <p:cNvPr id="12" name="Picture 11">
            <a:extLst>
              <a:ext uri="{FF2B5EF4-FFF2-40B4-BE49-F238E27FC236}">
                <a16:creationId xmlns:a16="http://schemas.microsoft.com/office/drawing/2014/main" id="{11EE986F-EF0A-DA3D-7B60-279185EEE7A3}"/>
              </a:ext>
            </a:extLst>
          </p:cNvPr>
          <p:cNvPicPr>
            <a:picLocks noChangeAspect="1"/>
          </p:cNvPicPr>
          <p:nvPr/>
        </p:nvPicPr>
        <p:blipFill>
          <a:blip r:embed="rId4"/>
          <a:srcRect t="1903"/>
          <a:stretch>
            <a:fillRect/>
          </a:stretch>
        </p:blipFill>
        <p:spPr>
          <a:xfrm>
            <a:off x="10039" y="4461465"/>
            <a:ext cx="3448240" cy="2412000"/>
          </a:xfrm>
          <a:prstGeom prst="rect">
            <a:avLst/>
          </a:prstGeom>
        </p:spPr>
      </p:pic>
      <p:cxnSp>
        <p:nvCxnSpPr>
          <p:cNvPr id="11" name="Straight Arrow Connector 10">
            <a:extLst>
              <a:ext uri="{FF2B5EF4-FFF2-40B4-BE49-F238E27FC236}">
                <a16:creationId xmlns:a16="http://schemas.microsoft.com/office/drawing/2014/main" id="{47C409D2-7B95-E6CD-7616-45713A840745}"/>
              </a:ext>
            </a:extLst>
          </p:cNvPr>
          <p:cNvCxnSpPr>
            <a:cxnSpLocks/>
          </p:cNvCxnSpPr>
          <p:nvPr/>
        </p:nvCxnSpPr>
        <p:spPr>
          <a:xfrm flipV="1">
            <a:off x="3258277" y="6020749"/>
            <a:ext cx="289609" cy="1444"/>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597567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Evidencia Clínica: Caso Pediátrico (8 años)</a:t>
            </a:r>
          </a:p>
        </p:txBody>
      </p:sp>
      <p:sp>
        <p:nvSpPr>
          <p:cNvPr id="3" name="Rectangle 2"/>
          <p:cNvSpPr/>
          <p:nvPr/>
        </p:nvSpPr>
        <p:spPr>
          <a:xfrm>
            <a:off x="457200" y="1097280"/>
            <a:ext cx="3886200" cy="29260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94360" y="1234439"/>
            <a:ext cx="3749040" cy="2246769"/>
          </a:xfrm>
          <a:prstGeom prst="rect">
            <a:avLst/>
          </a:prstGeom>
          <a:noFill/>
        </p:spPr>
        <p:txBody>
          <a:bodyPr wrap="square">
            <a:spAutoFit/>
          </a:bodyPr>
          <a:lstStyle/>
          <a:p>
            <a:pPr>
              <a:defRPr sz="1400"/>
            </a:pPr>
            <a:r>
              <a:rPr sz="2000" dirty="0"/>
              <a:t>📈 </a:t>
            </a:r>
            <a:r>
              <a:rPr sz="2000" dirty="0" err="1"/>
              <a:t>Análisis</a:t>
            </a:r>
            <a:r>
              <a:rPr sz="2000" dirty="0"/>
              <a:t> </a:t>
            </a:r>
            <a:r>
              <a:rPr sz="2000" dirty="0" err="1"/>
              <a:t>Cuantitativo</a:t>
            </a:r>
            <a:r>
              <a:rPr sz="2000" dirty="0"/>
              <a:t> </a:t>
            </a:r>
            <a:r>
              <a:rPr sz="2000" dirty="0" err="1"/>
              <a:t>Objetivo</a:t>
            </a:r>
            <a:endParaRPr lang="es-ES" sz="2000" dirty="0"/>
          </a:p>
          <a:p>
            <a:pPr>
              <a:defRPr sz="1400"/>
            </a:pPr>
            <a:endParaRPr lang="es-ES" sz="2000" dirty="0"/>
          </a:p>
          <a:p>
            <a:pPr>
              <a:defRPr sz="1400"/>
            </a:pPr>
            <a:r>
              <a:rPr sz="2000" dirty="0" err="1"/>
              <a:t>Frecuencia</a:t>
            </a:r>
            <a:r>
              <a:rPr sz="2000" dirty="0"/>
              <a:t> media total del EEG:</a:t>
            </a:r>
            <a:endParaRPr lang="es-ES" sz="2000" dirty="0"/>
          </a:p>
          <a:p>
            <a:pPr>
              <a:defRPr sz="1400"/>
            </a:pPr>
            <a:r>
              <a:rPr sz="2000" dirty="0"/>
              <a:t> 5.86-7.81Hz → 5.8</a:t>
            </a:r>
            <a:r>
              <a:rPr lang="es-ES" sz="2000" dirty="0"/>
              <a:t>6</a:t>
            </a:r>
            <a:r>
              <a:rPr sz="2000" dirty="0"/>
              <a:t>-8.30Hz. </a:t>
            </a:r>
            <a:endParaRPr lang="es-ES" sz="2000" dirty="0"/>
          </a:p>
          <a:p>
            <a:pPr>
              <a:defRPr sz="1400"/>
            </a:pPr>
            <a:endParaRPr lang="es-ES" sz="2000" dirty="0"/>
          </a:p>
          <a:p>
            <a:pPr>
              <a:defRPr sz="1400"/>
            </a:pPr>
            <a:r>
              <a:rPr sz="2000" dirty="0" err="1"/>
              <a:t>Incremento</a:t>
            </a:r>
            <a:r>
              <a:rPr sz="2000" dirty="0"/>
              <a:t> de </a:t>
            </a:r>
            <a:r>
              <a:rPr sz="2000" dirty="0" err="1"/>
              <a:t>energía</a:t>
            </a:r>
            <a:r>
              <a:rPr sz="2000" dirty="0"/>
              <a:t> para </a:t>
            </a:r>
            <a:r>
              <a:rPr sz="2000" dirty="0" err="1"/>
              <a:t>frecuencias</a:t>
            </a:r>
            <a:r>
              <a:rPr sz="2000" dirty="0"/>
              <a:t> 10.16-10.55Hz.</a:t>
            </a:r>
          </a:p>
        </p:txBody>
      </p:sp>
      <p:sp>
        <p:nvSpPr>
          <p:cNvPr id="5" name="Rectangle 4"/>
          <p:cNvSpPr/>
          <p:nvPr/>
        </p:nvSpPr>
        <p:spPr>
          <a:xfrm>
            <a:off x="4800600" y="1097280"/>
            <a:ext cx="3886200" cy="2926080"/>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4800600" y="1234439"/>
            <a:ext cx="3886200" cy="2246769"/>
          </a:xfrm>
          <a:prstGeom prst="rect">
            <a:avLst/>
          </a:prstGeom>
          <a:noFill/>
        </p:spPr>
        <p:txBody>
          <a:bodyPr wrap="square">
            <a:spAutoFit/>
          </a:bodyPr>
          <a:lstStyle/>
          <a:p>
            <a:pPr>
              <a:defRPr sz="1400"/>
            </a:pPr>
            <a:r>
              <a:rPr sz="2000" dirty="0"/>
              <a:t>🧠 </a:t>
            </a:r>
            <a:r>
              <a:rPr sz="2000" dirty="0" err="1"/>
              <a:t>Interpretación</a:t>
            </a:r>
            <a:r>
              <a:rPr sz="2000" dirty="0"/>
              <a:t> </a:t>
            </a:r>
            <a:r>
              <a:rPr sz="2000" dirty="0" err="1"/>
              <a:t>Neurofisiológica</a:t>
            </a:r>
            <a:endParaRPr lang="es-ES" sz="2000" dirty="0"/>
          </a:p>
          <a:p>
            <a:pPr>
              <a:defRPr sz="1400"/>
            </a:pPr>
            <a:endParaRPr lang="es-ES" sz="2000" dirty="0"/>
          </a:p>
          <a:p>
            <a:pPr>
              <a:defRPr sz="1400"/>
            </a:pPr>
            <a:r>
              <a:rPr sz="2000" dirty="0" err="1"/>
              <a:t>Mejoría</a:t>
            </a:r>
            <a:r>
              <a:rPr sz="2000" dirty="0"/>
              <a:t> </a:t>
            </a:r>
            <a:r>
              <a:rPr sz="2000" dirty="0" err="1"/>
              <a:t>en</a:t>
            </a:r>
            <a:r>
              <a:rPr sz="2000" dirty="0"/>
              <a:t> </a:t>
            </a:r>
            <a:r>
              <a:rPr sz="2000" dirty="0" err="1"/>
              <a:t>organización</a:t>
            </a:r>
            <a:r>
              <a:rPr sz="2000" dirty="0"/>
              <a:t> de </a:t>
            </a:r>
            <a:r>
              <a:rPr sz="2000" dirty="0" err="1"/>
              <a:t>actividad</a:t>
            </a:r>
            <a:r>
              <a:rPr sz="2000" dirty="0"/>
              <a:t> </a:t>
            </a:r>
            <a:r>
              <a:rPr sz="2000" dirty="0" err="1"/>
              <a:t>eléctrica</a:t>
            </a:r>
            <a:r>
              <a:rPr sz="2000" dirty="0"/>
              <a:t> cerebral.</a:t>
            </a:r>
            <a:endParaRPr lang="es-ES" sz="2000" dirty="0"/>
          </a:p>
          <a:p>
            <a:pPr>
              <a:defRPr sz="1400"/>
            </a:pPr>
            <a:endParaRPr lang="es-ES" sz="2000" dirty="0"/>
          </a:p>
          <a:p>
            <a:pPr>
              <a:defRPr sz="1400"/>
            </a:pPr>
            <a:r>
              <a:rPr sz="2000" dirty="0"/>
              <a:t> </a:t>
            </a:r>
            <a:r>
              <a:rPr sz="2000" dirty="0" err="1"/>
              <a:t>Evidencia</a:t>
            </a:r>
            <a:r>
              <a:rPr sz="2000" dirty="0"/>
              <a:t> </a:t>
            </a:r>
            <a:r>
              <a:rPr sz="2000" dirty="0" err="1"/>
              <a:t>objetiva</a:t>
            </a:r>
            <a:r>
              <a:rPr sz="2000" dirty="0"/>
              <a:t> de </a:t>
            </a:r>
            <a:r>
              <a:rPr sz="2000" dirty="0" err="1"/>
              <a:t>neuroplasticidad</a:t>
            </a:r>
            <a:r>
              <a:rPr sz="2000" dirty="0"/>
              <a:t> </a:t>
            </a:r>
            <a:r>
              <a:rPr sz="2000" dirty="0" err="1"/>
              <a:t>inducida</a:t>
            </a:r>
            <a:r>
              <a:rPr sz="2000" dirty="0"/>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B263FF-4EE6-8E2D-1F99-C98FA11AF8C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3528996-00E8-825F-E4BD-9D1A35E36DE7}"/>
              </a:ext>
            </a:extLst>
          </p:cNvPr>
          <p:cNvSpPr txBox="1"/>
          <p:nvPr/>
        </p:nvSpPr>
        <p:spPr>
          <a:xfrm>
            <a:off x="457200" y="87419"/>
            <a:ext cx="8229600" cy="2062103"/>
          </a:xfrm>
          <a:prstGeom prst="rect">
            <a:avLst/>
          </a:prstGeom>
          <a:noFill/>
        </p:spPr>
        <p:txBody>
          <a:bodyPr wrap="square">
            <a:spAutoFit/>
          </a:bodyPr>
          <a:lstStyle/>
          <a:p>
            <a:pPr algn="ctr">
              <a:defRPr sz="3200" b="1">
                <a:solidFill>
                  <a:srgbClr val="FFD700"/>
                </a:solidFill>
              </a:defRPr>
            </a:pPr>
            <a:r>
              <a:rPr dirty="0" err="1"/>
              <a:t>Evidencia</a:t>
            </a:r>
            <a:r>
              <a:rPr lang="es-ES" dirty="0"/>
              <a:t>s </a:t>
            </a:r>
            <a:r>
              <a:rPr dirty="0"/>
              <a:t>Caso </a:t>
            </a:r>
            <a:r>
              <a:rPr dirty="0" err="1"/>
              <a:t>Pediátrico</a:t>
            </a:r>
            <a:r>
              <a:rPr dirty="0"/>
              <a:t> (8 </a:t>
            </a:r>
            <a:r>
              <a:rPr dirty="0" err="1"/>
              <a:t>años</a:t>
            </a:r>
            <a:r>
              <a:rPr dirty="0"/>
              <a:t>)</a:t>
            </a:r>
            <a:endParaRPr lang="es-ES" dirty="0"/>
          </a:p>
          <a:p>
            <a:pPr algn="ctr">
              <a:defRPr sz="3200" b="1">
                <a:solidFill>
                  <a:srgbClr val="FFD700"/>
                </a:solidFill>
              </a:defRPr>
            </a:pPr>
            <a:r>
              <a:rPr lang="es-ES" dirty="0"/>
              <a:t>Índices cognitivos-emocionales del instrumento </a:t>
            </a:r>
            <a:r>
              <a:rPr lang="es-ES" sz="3200" b="1" dirty="0" err="1"/>
              <a:t>ClinicalQ</a:t>
            </a:r>
            <a:endParaRPr lang="es-ES" sz="3200" b="1" dirty="0"/>
          </a:p>
          <a:p>
            <a:pPr algn="ctr">
              <a:defRPr sz="3200" b="1">
                <a:solidFill>
                  <a:srgbClr val="FFD700"/>
                </a:solidFill>
              </a:defRPr>
            </a:pPr>
            <a:endParaRPr dirty="0"/>
          </a:p>
        </p:txBody>
      </p:sp>
      <p:graphicFrame>
        <p:nvGraphicFramePr>
          <p:cNvPr id="5" name="Table 4">
            <a:extLst>
              <a:ext uri="{FF2B5EF4-FFF2-40B4-BE49-F238E27FC236}">
                <a16:creationId xmlns:a16="http://schemas.microsoft.com/office/drawing/2014/main" id="{FCBE3DC8-0291-C48E-559B-282EE15FD980}"/>
              </a:ext>
            </a:extLst>
          </p:cNvPr>
          <p:cNvGraphicFramePr>
            <a:graphicFrameLocks noGrp="1"/>
          </p:cNvGraphicFramePr>
          <p:nvPr>
            <p:extLst>
              <p:ext uri="{D42A27DB-BD31-4B8C-83A1-F6EECF244321}">
                <p14:modId xmlns:p14="http://schemas.microsoft.com/office/powerpoint/2010/main" val="686447566"/>
              </p:ext>
            </p:extLst>
          </p:nvPr>
        </p:nvGraphicFramePr>
        <p:xfrm>
          <a:off x="195943" y="1901729"/>
          <a:ext cx="8665028" cy="1828800"/>
        </p:xfrm>
        <a:graphic>
          <a:graphicData uri="http://schemas.openxmlformats.org/drawingml/2006/table">
            <a:tbl>
              <a:tblPr firstRow="1" bandRow="1">
                <a:tableStyleId>{5C22544A-7EE6-4342-B048-85BDC9FD1C3A}</a:tableStyleId>
              </a:tblPr>
              <a:tblGrid>
                <a:gridCol w="1866577">
                  <a:extLst>
                    <a:ext uri="{9D8B030D-6E8A-4147-A177-3AD203B41FA5}">
                      <a16:colId xmlns:a16="http://schemas.microsoft.com/office/drawing/2014/main" val="20000"/>
                    </a:ext>
                  </a:extLst>
                </a:gridCol>
                <a:gridCol w="844812">
                  <a:extLst>
                    <a:ext uri="{9D8B030D-6E8A-4147-A177-3AD203B41FA5}">
                      <a16:colId xmlns:a16="http://schemas.microsoft.com/office/drawing/2014/main" val="20001"/>
                    </a:ext>
                  </a:extLst>
                </a:gridCol>
                <a:gridCol w="1056015">
                  <a:extLst>
                    <a:ext uri="{9D8B030D-6E8A-4147-A177-3AD203B41FA5}">
                      <a16:colId xmlns:a16="http://schemas.microsoft.com/office/drawing/2014/main" val="20002"/>
                    </a:ext>
                  </a:extLst>
                </a:gridCol>
                <a:gridCol w="1666790">
                  <a:extLst>
                    <a:ext uri="{9D8B030D-6E8A-4147-A177-3AD203B41FA5}">
                      <a16:colId xmlns:a16="http://schemas.microsoft.com/office/drawing/2014/main" val="20003"/>
                    </a:ext>
                  </a:extLst>
                </a:gridCol>
                <a:gridCol w="3230834">
                  <a:extLst>
                    <a:ext uri="{9D8B030D-6E8A-4147-A177-3AD203B41FA5}">
                      <a16:colId xmlns:a16="http://schemas.microsoft.com/office/drawing/2014/main" val="20004"/>
                    </a:ext>
                  </a:extLst>
                </a:gridCol>
              </a:tblGrid>
              <a:tr h="365760">
                <a:tc>
                  <a:txBody>
                    <a:bodyPr/>
                    <a:lstStyle/>
                    <a:p>
                      <a:pPr>
                        <a:defRPr sz="1100" b="1"/>
                      </a:pPr>
                      <a:r>
                        <a:rPr sz="1800">
                          <a:solidFill>
                            <a:schemeClr val="tx1"/>
                          </a:solidFill>
                        </a:rPr>
                        <a:t>Índice EEG</a:t>
                      </a:r>
                    </a:p>
                  </a:txBody>
                  <a:tcPr>
                    <a:solidFill>
                      <a:srgbClr val="FFF0B4"/>
                    </a:solidFill>
                  </a:tcPr>
                </a:tc>
                <a:tc>
                  <a:txBody>
                    <a:bodyPr/>
                    <a:lstStyle/>
                    <a:p>
                      <a:pPr>
                        <a:defRPr sz="1100" b="1"/>
                      </a:pPr>
                      <a:r>
                        <a:rPr sz="1800">
                          <a:solidFill>
                            <a:schemeClr val="tx1"/>
                          </a:solidFill>
                        </a:rPr>
                        <a:t>Pre</a:t>
                      </a:r>
                    </a:p>
                  </a:txBody>
                  <a:tcPr>
                    <a:solidFill>
                      <a:srgbClr val="FFF0B4"/>
                    </a:solidFill>
                  </a:tcPr>
                </a:tc>
                <a:tc>
                  <a:txBody>
                    <a:bodyPr/>
                    <a:lstStyle/>
                    <a:p>
                      <a:pPr>
                        <a:defRPr sz="1100" b="1"/>
                      </a:pPr>
                      <a:r>
                        <a:rPr sz="1800">
                          <a:solidFill>
                            <a:schemeClr val="tx1"/>
                          </a:solidFill>
                        </a:rPr>
                        <a:t>Post</a:t>
                      </a:r>
                    </a:p>
                  </a:txBody>
                  <a:tcPr>
                    <a:solidFill>
                      <a:srgbClr val="FFF0B4"/>
                    </a:solidFill>
                  </a:tcPr>
                </a:tc>
                <a:tc>
                  <a:txBody>
                    <a:bodyPr/>
                    <a:lstStyle/>
                    <a:p>
                      <a:pPr>
                        <a:defRPr sz="1100" b="1"/>
                      </a:pPr>
                      <a:r>
                        <a:rPr sz="1800">
                          <a:solidFill>
                            <a:schemeClr val="tx1"/>
                          </a:solidFill>
                        </a:rPr>
                        <a:t>Cambio</a:t>
                      </a:r>
                    </a:p>
                  </a:txBody>
                  <a:tcPr>
                    <a:solidFill>
                      <a:srgbClr val="FFF0B4"/>
                    </a:solidFill>
                  </a:tcPr>
                </a:tc>
                <a:tc>
                  <a:txBody>
                    <a:bodyPr/>
                    <a:lstStyle/>
                    <a:p>
                      <a:pPr>
                        <a:defRPr sz="1100" b="1"/>
                      </a:pPr>
                      <a:r>
                        <a:rPr sz="1800">
                          <a:solidFill>
                            <a:schemeClr val="tx1"/>
                          </a:solidFill>
                        </a:rPr>
                        <a:t>Interpretación Clínica</a:t>
                      </a:r>
                    </a:p>
                  </a:txBody>
                  <a:tcPr>
                    <a:solidFill>
                      <a:srgbClr val="FFF0B4"/>
                    </a:solidFill>
                  </a:tcPr>
                </a:tc>
                <a:extLst>
                  <a:ext uri="{0D108BD9-81ED-4DB2-BD59-A6C34878D82A}">
                    <a16:rowId xmlns:a16="http://schemas.microsoft.com/office/drawing/2014/main" val="10000"/>
                  </a:ext>
                </a:extLst>
              </a:tr>
              <a:tr h="365760">
                <a:tc>
                  <a:txBody>
                    <a:bodyPr/>
                    <a:lstStyle/>
                    <a:p>
                      <a:pPr>
                        <a:defRPr sz="1100"/>
                      </a:pPr>
                      <a:r>
                        <a:rPr sz="1800" dirty="0">
                          <a:solidFill>
                            <a:schemeClr val="tx1"/>
                          </a:solidFill>
                        </a:rPr>
                        <a:t>TBR (F3)</a:t>
                      </a:r>
                    </a:p>
                  </a:txBody>
                  <a:tcPr/>
                </a:tc>
                <a:tc>
                  <a:txBody>
                    <a:bodyPr/>
                    <a:lstStyle/>
                    <a:p>
                      <a:pPr>
                        <a:defRPr sz="1100"/>
                      </a:pPr>
                      <a:r>
                        <a:rPr sz="1800" dirty="0">
                          <a:solidFill>
                            <a:schemeClr val="tx1"/>
                          </a:solidFill>
                        </a:rPr>
                        <a:t>0.48</a:t>
                      </a:r>
                    </a:p>
                  </a:txBody>
                  <a:tcPr/>
                </a:tc>
                <a:tc>
                  <a:txBody>
                    <a:bodyPr/>
                    <a:lstStyle/>
                    <a:p>
                      <a:pPr>
                        <a:defRPr sz="1100" b="1">
                          <a:solidFill>
                            <a:srgbClr val="90EE90"/>
                          </a:solidFill>
                        </a:defRPr>
                      </a:pPr>
                      <a:r>
                        <a:rPr sz="1800">
                          <a:solidFill>
                            <a:schemeClr val="tx1"/>
                          </a:solidFill>
                        </a:rPr>
                        <a:t>0.03</a:t>
                      </a:r>
                    </a:p>
                  </a:txBody>
                  <a:tcPr/>
                </a:tc>
                <a:tc>
                  <a:txBody>
                    <a:bodyPr/>
                    <a:lstStyle/>
                    <a:p>
                      <a:pPr>
                        <a:defRPr sz="1100" b="1">
                          <a:solidFill>
                            <a:srgbClr val="90EE90"/>
                          </a:solidFill>
                        </a:defRPr>
                      </a:pPr>
                      <a:r>
                        <a:rPr sz="1800">
                          <a:solidFill>
                            <a:schemeClr val="tx1"/>
                          </a:solidFill>
                        </a:rPr>
                        <a:t>-93.7%</a:t>
                      </a:r>
                    </a:p>
                  </a:txBody>
                  <a:tcPr/>
                </a:tc>
                <a:tc>
                  <a:txBody>
                    <a:bodyPr/>
                    <a:lstStyle/>
                    <a:p>
                      <a:pPr>
                        <a:defRPr sz="1100"/>
                      </a:pPr>
                      <a:r>
                        <a:rPr sz="1800">
                          <a:solidFill>
                            <a:schemeClr val="tx1"/>
                          </a:solidFill>
                        </a:rPr>
                        <a:t>Mejor control atencional frontal</a:t>
                      </a:r>
                    </a:p>
                  </a:txBody>
                  <a:tcPr/>
                </a:tc>
                <a:extLst>
                  <a:ext uri="{0D108BD9-81ED-4DB2-BD59-A6C34878D82A}">
                    <a16:rowId xmlns:a16="http://schemas.microsoft.com/office/drawing/2014/main" val="10001"/>
                  </a:ext>
                </a:extLst>
              </a:tr>
              <a:tr h="365760">
                <a:tc>
                  <a:txBody>
                    <a:bodyPr/>
                    <a:lstStyle/>
                    <a:p>
                      <a:pPr>
                        <a:defRPr sz="1100"/>
                      </a:pPr>
                      <a:r>
                        <a:rPr sz="1800" dirty="0">
                          <a:solidFill>
                            <a:schemeClr val="tx1"/>
                          </a:solidFill>
                        </a:rPr>
                        <a:t>TBR (F4)</a:t>
                      </a:r>
                    </a:p>
                  </a:txBody>
                  <a:tcPr/>
                </a:tc>
                <a:tc>
                  <a:txBody>
                    <a:bodyPr/>
                    <a:lstStyle/>
                    <a:p>
                      <a:pPr>
                        <a:defRPr sz="1100"/>
                      </a:pPr>
                      <a:r>
                        <a:rPr sz="1800">
                          <a:solidFill>
                            <a:schemeClr val="tx1"/>
                          </a:solidFill>
                        </a:rPr>
                        <a:t>0.47</a:t>
                      </a:r>
                    </a:p>
                  </a:txBody>
                  <a:tcPr/>
                </a:tc>
                <a:tc>
                  <a:txBody>
                    <a:bodyPr/>
                    <a:lstStyle/>
                    <a:p>
                      <a:pPr>
                        <a:defRPr sz="1100" b="1">
                          <a:solidFill>
                            <a:srgbClr val="90EE90"/>
                          </a:solidFill>
                        </a:defRPr>
                      </a:pPr>
                      <a:r>
                        <a:rPr sz="1800">
                          <a:solidFill>
                            <a:schemeClr val="tx1"/>
                          </a:solidFill>
                        </a:rPr>
                        <a:t>0.30</a:t>
                      </a:r>
                    </a:p>
                  </a:txBody>
                  <a:tcPr/>
                </a:tc>
                <a:tc>
                  <a:txBody>
                    <a:bodyPr/>
                    <a:lstStyle/>
                    <a:p>
                      <a:pPr>
                        <a:defRPr sz="1100" b="1">
                          <a:solidFill>
                            <a:srgbClr val="90EE90"/>
                          </a:solidFill>
                        </a:defRPr>
                      </a:pPr>
                      <a:r>
                        <a:rPr sz="1800">
                          <a:solidFill>
                            <a:schemeClr val="tx1"/>
                          </a:solidFill>
                        </a:rPr>
                        <a:t>-36.2%</a:t>
                      </a:r>
                    </a:p>
                  </a:txBody>
                  <a:tcPr/>
                </a:tc>
                <a:tc>
                  <a:txBody>
                    <a:bodyPr/>
                    <a:lstStyle/>
                    <a:p>
                      <a:pPr>
                        <a:defRPr sz="1100"/>
                      </a:pPr>
                      <a:r>
                        <a:rPr sz="1800">
                          <a:solidFill>
                            <a:schemeClr val="tx1"/>
                          </a:solidFill>
                        </a:rPr>
                        <a:t>Normalización hemisférica</a:t>
                      </a:r>
                    </a:p>
                  </a:txBody>
                  <a:tcPr/>
                </a:tc>
                <a:extLst>
                  <a:ext uri="{0D108BD9-81ED-4DB2-BD59-A6C34878D82A}">
                    <a16:rowId xmlns:a16="http://schemas.microsoft.com/office/drawing/2014/main" val="10002"/>
                  </a:ext>
                </a:extLst>
              </a:tr>
              <a:tr h="365760">
                <a:tc>
                  <a:txBody>
                    <a:bodyPr/>
                    <a:lstStyle/>
                    <a:p>
                      <a:pPr>
                        <a:defRPr sz="1100"/>
                      </a:pPr>
                      <a:r>
                        <a:rPr sz="1800" dirty="0">
                          <a:solidFill>
                            <a:schemeClr val="tx1"/>
                          </a:solidFill>
                        </a:rPr>
                        <a:t>Valencia</a:t>
                      </a:r>
                      <a:r>
                        <a:rPr lang="en-US" sz="1800" dirty="0">
                          <a:solidFill>
                            <a:schemeClr val="tx1"/>
                          </a:solidFill>
                        </a:rPr>
                        <a:t>/Arousal</a:t>
                      </a:r>
                      <a:endParaRPr sz="1800" dirty="0">
                        <a:solidFill>
                          <a:schemeClr val="tx1"/>
                        </a:solidFill>
                      </a:endParaRPr>
                    </a:p>
                  </a:txBody>
                  <a:tcPr/>
                </a:tc>
                <a:tc>
                  <a:txBody>
                    <a:bodyPr/>
                    <a:lstStyle/>
                    <a:p>
                      <a:pPr>
                        <a:defRPr sz="1100"/>
                      </a:pPr>
                      <a:r>
                        <a:rPr sz="1800">
                          <a:solidFill>
                            <a:schemeClr val="tx1"/>
                          </a:solidFill>
                        </a:rPr>
                        <a:t>2.20</a:t>
                      </a:r>
                    </a:p>
                  </a:txBody>
                  <a:tcPr/>
                </a:tc>
                <a:tc>
                  <a:txBody>
                    <a:bodyPr/>
                    <a:lstStyle/>
                    <a:p>
                      <a:pPr>
                        <a:defRPr sz="1100" b="1">
                          <a:solidFill>
                            <a:srgbClr val="90EE90"/>
                          </a:solidFill>
                        </a:defRPr>
                      </a:pPr>
                      <a:r>
                        <a:rPr sz="1800">
                          <a:solidFill>
                            <a:schemeClr val="tx1"/>
                          </a:solidFill>
                        </a:rPr>
                        <a:t>-0.62</a:t>
                      </a:r>
                    </a:p>
                  </a:txBody>
                  <a:tcPr/>
                </a:tc>
                <a:tc>
                  <a:txBody>
                    <a:bodyPr/>
                    <a:lstStyle/>
                    <a:p>
                      <a:pPr>
                        <a:defRPr sz="1100" b="1">
                          <a:solidFill>
                            <a:srgbClr val="90EE90"/>
                          </a:solidFill>
                        </a:defRPr>
                      </a:pPr>
                      <a:r>
                        <a:rPr sz="1800">
                          <a:solidFill>
                            <a:schemeClr val="tx1"/>
                          </a:solidFill>
                        </a:rPr>
                        <a:t>Normalización</a:t>
                      </a:r>
                    </a:p>
                  </a:txBody>
                  <a:tcPr/>
                </a:tc>
                <a:tc>
                  <a:txBody>
                    <a:bodyPr/>
                    <a:lstStyle/>
                    <a:p>
                      <a:pPr>
                        <a:defRPr sz="1100"/>
                      </a:pPr>
                      <a:r>
                        <a:rPr sz="1800">
                          <a:solidFill>
                            <a:schemeClr val="tx1"/>
                          </a:solidFill>
                        </a:rPr>
                        <a:t>Estabilidad emocional mejorada</a:t>
                      </a:r>
                    </a:p>
                  </a:txBody>
                  <a:tcPr/>
                </a:tc>
                <a:extLst>
                  <a:ext uri="{0D108BD9-81ED-4DB2-BD59-A6C34878D82A}">
                    <a16:rowId xmlns:a16="http://schemas.microsoft.com/office/drawing/2014/main" val="10003"/>
                  </a:ext>
                </a:extLst>
              </a:tr>
              <a:tr h="365760">
                <a:tc>
                  <a:txBody>
                    <a:bodyPr/>
                    <a:lstStyle/>
                    <a:p>
                      <a:pPr>
                        <a:defRPr sz="1100"/>
                      </a:pPr>
                      <a:r>
                        <a:rPr sz="1800" dirty="0">
                          <a:solidFill>
                            <a:schemeClr val="tx1"/>
                          </a:solidFill>
                        </a:rPr>
                        <a:t>APF (Hz)</a:t>
                      </a:r>
                    </a:p>
                  </a:txBody>
                  <a:tcPr/>
                </a:tc>
                <a:tc>
                  <a:txBody>
                    <a:bodyPr/>
                    <a:lstStyle/>
                    <a:p>
                      <a:pPr>
                        <a:defRPr sz="1100"/>
                      </a:pPr>
                      <a:r>
                        <a:rPr sz="1800">
                          <a:solidFill>
                            <a:schemeClr val="tx1"/>
                          </a:solidFill>
                        </a:rPr>
                        <a:t>9.38</a:t>
                      </a:r>
                    </a:p>
                  </a:txBody>
                  <a:tcPr/>
                </a:tc>
                <a:tc>
                  <a:txBody>
                    <a:bodyPr/>
                    <a:lstStyle/>
                    <a:p>
                      <a:pPr>
                        <a:defRPr sz="1100" b="1">
                          <a:solidFill>
                            <a:srgbClr val="90EE90"/>
                          </a:solidFill>
                        </a:defRPr>
                      </a:pPr>
                      <a:r>
                        <a:rPr sz="1800">
                          <a:solidFill>
                            <a:schemeClr val="tx1"/>
                          </a:solidFill>
                        </a:rPr>
                        <a:t>9.77</a:t>
                      </a:r>
                    </a:p>
                  </a:txBody>
                  <a:tcPr/>
                </a:tc>
                <a:tc>
                  <a:txBody>
                    <a:bodyPr/>
                    <a:lstStyle/>
                    <a:p>
                      <a:pPr>
                        <a:defRPr sz="1100" b="1">
                          <a:solidFill>
                            <a:srgbClr val="90EE90"/>
                          </a:solidFill>
                        </a:defRPr>
                      </a:pPr>
                      <a:r>
                        <a:rPr sz="1800">
                          <a:solidFill>
                            <a:schemeClr val="tx1"/>
                          </a:solidFill>
                        </a:rPr>
                        <a:t>+4.1%</a:t>
                      </a:r>
                    </a:p>
                  </a:txBody>
                  <a:tcPr/>
                </a:tc>
                <a:tc>
                  <a:txBody>
                    <a:bodyPr/>
                    <a:lstStyle/>
                    <a:p>
                      <a:pPr>
                        <a:defRPr sz="1100"/>
                      </a:pPr>
                      <a:r>
                        <a:rPr sz="1800" dirty="0" err="1">
                          <a:solidFill>
                            <a:schemeClr val="tx1"/>
                          </a:solidFill>
                        </a:rPr>
                        <a:t>Maduración</a:t>
                      </a:r>
                      <a:r>
                        <a:rPr sz="1800" dirty="0">
                          <a:solidFill>
                            <a:schemeClr val="tx1"/>
                          </a:solidFill>
                        </a:rPr>
                        <a:t> </a:t>
                      </a:r>
                      <a:r>
                        <a:rPr sz="1800" dirty="0" err="1">
                          <a:solidFill>
                            <a:schemeClr val="tx1"/>
                          </a:solidFill>
                        </a:rPr>
                        <a:t>acelerada</a:t>
                      </a:r>
                      <a:endParaRPr sz="1800" dirty="0">
                        <a:solidFill>
                          <a:schemeClr val="tx1"/>
                        </a:solidFill>
                      </a:endParaRP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6342584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66443" y="52252"/>
            <a:ext cx="6411114" cy="584775"/>
          </a:xfrm>
          <a:prstGeom prst="rect">
            <a:avLst/>
          </a:prstGeom>
          <a:noFill/>
        </p:spPr>
        <p:txBody>
          <a:bodyPr wrap="none">
            <a:spAutoFit/>
          </a:bodyPr>
          <a:lstStyle/>
          <a:p>
            <a:pPr algn="ctr">
              <a:defRPr sz="3200" b="1">
                <a:solidFill>
                  <a:srgbClr val="FFD700"/>
                </a:solidFill>
              </a:defRPr>
            </a:pPr>
            <a:r>
              <a:rPr dirty="0" err="1"/>
              <a:t>Análisis</a:t>
            </a:r>
            <a:r>
              <a:rPr dirty="0"/>
              <a:t> </a:t>
            </a:r>
            <a:r>
              <a:rPr dirty="0" err="1"/>
              <a:t>ClinicalQ</a:t>
            </a:r>
            <a:r>
              <a:rPr dirty="0"/>
              <a:t>: </a:t>
            </a:r>
            <a:r>
              <a:rPr dirty="0" err="1"/>
              <a:t>Índices</a:t>
            </a:r>
            <a:r>
              <a:rPr dirty="0"/>
              <a:t> </a:t>
            </a:r>
            <a:r>
              <a:rPr dirty="0" err="1"/>
              <a:t>Específicos</a:t>
            </a:r>
            <a:endParaRPr dirty="0"/>
          </a:p>
        </p:txBody>
      </p:sp>
      <p:sp>
        <p:nvSpPr>
          <p:cNvPr id="3" name="Rectangle 2"/>
          <p:cNvSpPr/>
          <p:nvPr/>
        </p:nvSpPr>
        <p:spPr>
          <a:xfrm>
            <a:off x="457200" y="5217551"/>
            <a:ext cx="8229600" cy="1520734"/>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5354710"/>
            <a:ext cx="7863840" cy="1323439"/>
          </a:xfrm>
          <a:prstGeom prst="rect">
            <a:avLst/>
          </a:prstGeom>
          <a:noFill/>
        </p:spPr>
        <p:txBody>
          <a:bodyPr wrap="square">
            <a:spAutoFit/>
          </a:bodyPr>
          <a:lstStyle/>
          <a:p>
            <a:pPr>
              <a:defRPr sz="2000" b="1">
                <a:solidFill>
                  <a:srgbClr val="FFD700"/>
                </a:solidFill>
              </a:defRPr>
            </a:pPr>
            <a:r>
              <a:rPr sz="2000" dirty="0"/>
              <a:t>🔬 </a:t>
            </a:r>
            <a:r>
              <a:rPr sz="2000" dirty="0" err="1"/>
              <a:t>Comentarios</a:t>
            </a:r>
            <a:r>
              <a:rPr sz="2000" dirty="0"/>
              <a:t> del </a:t>
            </a:r>
            <a:r>
              <a:rPr sz="2000" dirty="0" err="1"/>
              <a:t>Especialista</a:t>
            </a:r>
            <a:endParaRPr sz="2000" dirty="0"/>
          </a:p>
          <a:p>
            <a:pPr>
              <a:defRPr sz="1600"/>
            </a:pPr>
            <a:r>
              <a:rPr sz="2000" dirty="0"/>
              <a:t>"EEG de </a:t>
            </a:r>
            <a:r>
              <a:rPr sz="2000" dirty="0" err="1"/>
              <a:t>seguimiento</a:t>
            </a:r>
            <a:r>
              <a:rPr sz="2000" dirty="0"/>
              <a:t> post-</a:t>
            </a:r>
            <a:r>
              <a:rPr sz="2000" dirty="0" err="1"/>
              <a:t>neurorehabilitación</a:t>
            </a:r>
            <a:r>
              <a:rPr sz="2000" dirty="0"/>
              <a:t>. Se </a:t>
            </a:r>
            <a:r>
              <a:rPr sz="2000" dirty="0" err="1"/>
              <a:t>aprecia</a:t>
            </a:r>
            <a:r>
              <a:rPr sz="2000" dirty="0"/>
              <a:t> </a:t>
            </a:r>
            <a:r>
              <a:rPr sz="2000" dirty="0" err="1"/>
              <a:t>mejoría</a:t>
            </a:r>
            <a:r>
              <a:rPr sz="2000" dirty="0"/>
              <a:t> </a:t>
            </a:r>
            <a:r>
              <a:rPr sz="2000" dirty="0" err="1"/>
              <a:t>en</a:t>
            </a:r>
            <a:r>
              <a:rPr sz="2000" dirty="0"/>
              <a:t> la </a:t>
            </a:r>
            <a:r>
              <a:rPr sz="2000" dirty="0" err="1"/>
              <a:t>organización</a:t>
            </a:r>
            <a:r>
              <a:rPr sz="2000" dirty="0"/>
              <a:t> de la </a:t>
            </a:r>
            <a:r>
              <a:rPr sz="2000" dirty="0" err="1"/>
              <a:t>actividad</a:t>
            </a:r>
            <a:r>
              <a:rPr sz="2000" dirty="0"/>
              <a:t> </a:t>
            </a:r>
            <a:r>
              <a:rPr sz="2000" dirty="0" err="1"/>
              <a:t>eléctrica</a:t>
            </a:r>
            <a:r>
              <a:rPr sz="2000" dirty="0"/>
              <a:t> cerebral, </a:t>
            </a:r>
            <a:r>
              <a:rPr sz="2000" dirty="0" err="1"/>
              <a:t>ritmo</a:t>
            </a:r>
            <a:r>
              <a:rPr sz="2000" dirty="0"/>
              <a:t> alfa posterior </a:t>
            </a:r>
            <a:r>
              <a:rPr sz="2000" dirty="0" err="1"/>
              <a:t>estable</a:t>
            </a:r>
            <a:r>
              <a:rPr sz="2000" dirty="0"/>
              <a:t> y bien </a:t>
            </a:r>
            <a:r>
              <a:rPr sz="2000" dirty="0" err="1"/>
              <a:t>organizado</a:t>
            </a:r>
            <a:r>
              <a:rPr sz="2000" dirty="0"/>
              <a:t>."</a:t>
            </a:r>
          </a:p>
        </p:txBody>
      </p:sp>
      <p:graphicFrame>
        <p:nvGraphicFramePr>
          <p:cNvPr id="6" name="Table 5"/>
          <p:cNvGraphicFramePr>
            <a:graphicFrameLocks noGrp="1"/>
          </p:cNvGraphicFramePr>
          <p:nvPr>
            <p:extLst>
              <p:ext uri="{D42A27DB-BD31-4B8C-83A1-F6EECF244321}">
                <p14:modId xmlns:p14="http://schemas.microsoft.com/office/powerpoint/2010/main" val="838845867"/>
              </p:ext>
            </p:extLst>
          </p:nvPr>
        </p:nvGraphicFramePr>
        <p:xfrm>
          <a:off x="457200" y="1582774"/>
          <a:ext cx="8229600" cy="3474720"/>
        </p:xfrm>
        <a:graphic>
          <a:graphicData uri="http://schemas.openxmlformats.org/drawingml/2006/table">
            <a:tbl>
              <a:tblPr firstRow="1" bandRow="1">
                <a:tableStyleId>{5C22544A-7EE6-4342-B048-85BDC9FD1C3A}</a:tableStyleId>
              </a:tblPr>
              <a:tblGrid>
                <a:gridCol w="2231571">
                  <a:extLst>
                    <a:ext uri="{9D8B030D-6E8A-4147-A177-3AD203B41FA5}">
                      <a16:colId xmlns:a16="http://schemas.microsoft.com/office/drawing/2014/main" val="20000"/>
                    </a:ext>
                  </a:extLst>
                </a:gridCol>
                <a:gridCol w="859972">
                  <a:extLst>
                    <a:ext uri="{9D8B030D-6E8A-4147-A177-3AD203B41FA5}">
                      <a16:colId xmlns:a16="http://schemas.microsoft.com/office/drawing/2014/main" val="20001"/>
                    </a:ext>
                  </a:extLst>
                </a:gridCol>
                <a:gridCol w="892628">
                  <a:extLst>
                    <a:ext uri="{9D8B030D-6E8A-4147-A177-3AD203B41FA5}">
                      <a16:colId xmlns:a16="http://schemas.microsoft.com/office/drawing/2014/main" val="20002"/>
                    </a:ext>
                  </a:extLst>
                </a:gridCol>
                <a:gridCol w="4245429">
                  <a:extLst>
                    <a:ext uri="{9D8B030D-6E8A-4147-A177-3AD203B41FA5}">
                      <a16:colId xmlns:a16="http://schemas.microsoft.com/office/drawing/2014/main" val="2719645355"/>
                    </a:ext>
                  </a:extLst>
                </a:gridCol>
              </a:tblGrid>
              <a:tr h="365760">
                <a:tc>
                  <a:txBody>
                    <a:bodyPr/>
                    <a:lstStyle/>
                    <a:p>
                      <a:pPr>
                        <a:defRPr sz="1100" b="1"/>
                      </a:pPr>
                      <a:r>
                        <a:rPr sz="1800">
                          <a:solidFill>
                            <a:schemeClr val="tx1"/>
                          </a:solidFill>
                        </a:rPr>
                        <a:t>Medida</a:t>
                      </a:r>
                    </a:p>
                  </a:txBody>
                  <a:tcPr>
                    <a:solidFill>
                      <a:srgbClr val="FFF0B4"/>
                    </a:solidFill>
                  </a:tcPr>
                </a:tc>
                <a:tc>
                  <a:txBody>
                    <a:bodyPr/>
                    <a:lstStyle/>
                    <a:p>
                      <a:pPr>
                        <a:defRPr sz="1100" b="1"/>
                      </a:pPr>
                      <a:r>
                        <a:rPr sz="1800" dirty="0">
                          <a:solidFill>
                            <a:schemeClr val="tx1"/>
                          </a:solidFill>
                        </a:rPr>
                        <a:t>Pre</a:t>
                      </a:r>
                    </a:p>
                  </a:txBody>
                  <a:tcPr>
                    <a:solidFill>
                      <a:srgbClr val="FFF0B4"/>
                    </a:solidFill>
                  </a:tcPr>
                </a:tc>
                <a:tc>
                  <a:txBody>
                    <a:bodyPr/>
                    <a:lstStyle/>
                    <a:p>
                      <a:pPr>
                        <a:defRPr sz="1100" b="1"/>
                      </a:pPr>
                      <a:r>
                        <a:rPr sz="1800">
                          <a:solidFill>
                            <a:schemeClr val="tx1"/>
                          </a:solidFill>
                        </a:rPr>
                        <a:t>Post</a:t>
                      </a:r>
                    </a:p>
                  </a:txBody>
                  <a:tcPr>
                    <a:solidFill>
                      <a:srgbClr val="FFF0B4"/>
                    </a:solidFill>
                  </a:tcPr>
                </a:tc>
                <a:tc>
                  <a:txBody>
                    <a:bodyPr/>
                    <a:lstStyle/>
                    <a:p>
                      <a:pPr>
                        <a:defRPr sz="1100" b="1"/>
                      </a:pPr>
                      <a:endParaRPr sz="1800" dirty="0">
                        <a:solidFill>
                          <a:schemeClr val="tx1"/>
                        </a:solidFill>
                      </a:endParaRPr>
                    </a:p>
                  </a:txBody>
                  <a:tcPr>
                    <a:solidFill>
                      <a:srgbClr val="FFF0B4"/>
                    </a:solidFill>
                  </a:tcPr>
                </a:tc>
                <a:extLst>
                  <a:ext uri="{0D108BD9-81ED-4DB2-BD59-A6C34878D82A}">
                    <a16:rowId xmlns:a16="http://schemas.microsoft.com/office/drawing/2014/main" val="10000"/>
                  </a:ext>
                </a:extLst>
              </a:tr>
              <a:tr h="365760">
                <a:tc>
                  <a:txBody>
                    <a:bodyPr/>
                    <a:lstStyle/>
                    <a:p>
                      <a:pPr>
                        <a:defRPr sz="1100"/>
                      </a:pPr>
                      <a:r>
                        <a:rPr sz="1800" dirty="0">
                          <a:solidFill>
                            <a:schemeClr val="tx1"/>
                          </a:solidFill>
                        </a:rPr>
                        <a:t>SMR OC</a:t>
                      </a:r>
                    </a:p>
                  </a:txBody>
                  <a:tcPr/>
                </a:tc>
                <a:tc>
                  <a:txBody>
                    <a:bodyPr/>
                    <a:lstStyle/>
                    <a:p>
                      <a:pPr>
                        <a:defRPr sz="1100"/>
                      </a:pPr>
                      <a:r>
                        <a:rPr sz="1800">
                          <a:solidFill>
                            <a:schemeClr val="tx1"/>
                          </a:solidFill>
                        </a:rPr>
                        <a:t>11.52</a:t>
                      </a:r>
                    </a:p>
                  </a:txBody>
                  <a:tcPr/>
                </a:tc>
                <a:tc>
                  <a:txBody>
                    <a:bodyPr/>
                    <a:lstStyle/>
                    <a:p>
                      <a:pPr>
                        <a:defRPr sz="1100" b="1">
                          <a:solidFill>
                            <a:srgbClr val="90EE90"/>
                          </a:solidFill>
                        </a:defRPr>
                      </a:pPr>
                      <a:r>
                        <a:rPr sz="1800">
                          <a:solidFill>
                            <a:schemeClr val="tx1"/>
                          </a:solidFill>
                        </a:rPr>
                        <a:t>16.74</a:t>
                      </a:r>
                    </a:p>
                  </a:txBody>
                  <a:tcPr/>
                </a:tc>
                <a:tc rowSpan="2">
                  <a:txBody>
                    <a:bodyPr/>
                    <a:lstStyle/>
                    <a:p>
                      <a:pPr>
                        <a:defRPr sz="1100" b="1">
                          <a:solidFill>
                            <a:srgbClr val="90EE90"/>
                          </a:solidFill>
                        </a:defRPr>
                      </a:pPr>
                      <a:r>
                        <a:rPr lang="es-ES" sz="1600" b="1" kern="1200" dirty="0">
                          <a:solidFill>
                            <a:schemeClr val="dk1"/>
                          </a:solidFill>
                          <a:latin typeface="+mn-lt"/>
                          <a:ea typeface="+mn-ea"/>
                          <a:cs typeface="+mn-cs"/>
                        </a:rPr>
                        <a:t>Maduración cortical. Estado de "alerta tranquila" y mayor control inhibitorio (autorregulación). Mayor capacidad del cerebro para mantener atención sostenida sin actividad motora excesiva. Mejor integración sensoriomotora. Potencialmente mejorará la conducta, atención y aprendizaje</a:t>
                      </a:r>
                      <a:endParaRPr sz="1600" dirty="0">
                        <a:solidFill>
                          <a:schemeClr val="tx1"/>
                        </a:solidFill>
                      </a:endParaRPr>
                    </a:p>
                  </a:txBody>
                  <a:tcPr/>
                </a:tc>
                <a:extLst>
                  <a:ext uri="{0D108BD9-81ED-4DB2-BD59-A6C34878D82A}">
                    <a16:rowId xmlns:a16="http://schemas.microsoft.com/office/drawing/2014/main" val="10001"/>
                  </a:ext>
                </a:extLst>
              </a:tr>
              <a:tr h="365760">
                <a:tc>
                  <a:txBody>
                    <a:bodyPr/>
                    <a:lstStyle/>
                    <a:p>
                      <a:pPr>
                        <a:defRPr sz="1100"/>
                      </a:pPr>
                      <a:r>
                        <a:rPr sz="1800">
                          <a:solidFill>
                            <a:schemeClr val="tx1"/>
                          </a:solidFill>
                        </a:rPr>
                        <a:t>Theta_SMR_Ratio OA</a:t>
                      </a:r>
                    </a:p>
                  </a:txBody>
                  <a:tcPr/>
                </a:tc>
                <a:tc>
                  <a:txBody>
                    <a:bodyPr/>
                    <a:lstStyle/>
                    <a:p>
                      <a:pPr>
                        <a:defRPr sz="1100"/>
                      </a:pPr>
                      <a:r>
                        <a:rPr sz="1800">
                          <a:solidFill>
                            <a:schemeClr val="tx1"/>
                          </a:solidFill>
                        </a:rPr>
                        <a:t>16.62</a:t>
                      </a:r>
                    </a:p>
                  </a:txBody>
                  <a:tcPr/>
                </a:tc>
                <a:tc>
                  <a:txBody>
                    <a:bodyPr/>
                    <a:lstStyle/>
                    <a:p>
                      <a:pPr>
                        <a:defRPr sz="1100" b="1">
                          <a:solidFill>
                            <a:srgbClr val="90EE90"/>
                          </a:solidFill>
                        </a:defRPr>
                      </a:pPr>
                      <a:r>
                        <a:rPr sz="1800" dirty="0">
                          <a:solidFill>
                            <a:schemeClr val="tx1"/>
                          </a:solidFill>
                        </a:rPr>
                        <a:t>25.41</a:t>
                      </a:r>
                    </a:p>
                  </a:txBody>
                  <a:tcPr/>
                </a:tc>
                <a:tc vMerge="1">
                  <a:txBody>
                    <a:bodyPr/>
                    <a:lstStyle/>
                    <a:p>
                      <a:pPr>
                        <a:defRPr sz="1100" b="1">
                          <a:solidFill>
                            <a:srgbClr val="90EE90"/>
                          </a:solidFill>
                        </a:defRPr>
                      </a:pPr>
                      <a:endParaRPr sz="1800" dirty="0">
                        <a:solidFill>
                          <a:schemeClr val="tx1"/>
                        </a:solidFill>
                      </a:endParaRPr>
                    </a:p>
                  </a:txBody>
                  <a:tcPr/>
                </a:tc>
                <a:extLst>
                  <a:ext uri="{0D108BD9-81ED-4DB2-BD59-A6C34878D82A}">
                    <a16:rowId xmlns:a16="http://schemas.microsoft.com/office/drawing/2014/main" val="4190390702"/>
                  </a:ext>
                </a:extLst>
              </a:tr>
              <a:tr h="192686">
                <a:tc>
                  <a:txBody>
                    <a:bodyPr/>
                    <a:lstStyle/>
                    <a:p>
                      <a:pPr>
                        <a:defRPr sz="1100"/>
                      </a:pPr>
                      <a:r>
                        <a:rPr sz="1800" dirty="0">
                          <a:solidFill>
                            <a:schemeClr val="tx1"/>
                          </a:solidFill>
                        </a:rPr>
                        <a:t>APF OC</a:t>
                      </a:r>
                    </a:p>
                  </a:txBody>
                  <a:tcPr/>
                </a:tc>
                <a:tc>
                  <a:txBody>
                    <a:bodyPr/>
                    <a:lstStyle/>
                    <a:p>
                      <a:pPr>
                        <a:defRPr sz="1100"/>
                      </a:pPr>
                      <a:r>
                        <a:rPr sz="1800" dirty="0">
                          <a:solidFill>
                            <a:schemeClr val="tx1"/>
                          </a:solidFill>
                        </a:rPr>
                        <a:t>9.38</a:t>
                      </a:r>
                    </a:p>
                  </a:txBody>
                  <a:tcPr/>
                </a:tc>
                <a:tc>
                  <a:txBody>
                    <a:bodyPr/>
                    <a:lstStyle/>
                    <a:p>
                      <a:pPr>
                        <a:defRPr sz="1100" b="1">
                          <a:solidFill>
                            <a:srgbClr val="90EE90"/>
                          </a:solidFill>
                        </a:defRPr>
                      </a:pPr>
                      <a:r>
                        <a:rPr sz="1800" dirty="0">
                          <a:solidFill>
                            <a:schemeClr val="tx1"/>
                          </a:solidFill>
                        </a:rPr>
                        <a:t>9.77</a:t>
                      </a:r>
                    </a:p>
                  </a:txBody>
                  <a:tcPr/>
                </a:tc>
                <a:tc>
                  <a:txBody>
                    <a:bodyPr/>
                    <a:lstStyle/>
                    <a:p>
                      <a:pPr>
                        <a:defRPr sz="1100" b="1">
                          <a:solidFill>
                            <a:srgbClr val="90EE90"/>
                          </a:solidFill>
                        </a:defRPr>
                      </a:pPr>
                      <a:r>
                        <a:rPr lang="es-ES" sz="1600" b="1" kern="1200" dirty="0">
                          <a:solidFill>
                            <a:schemeClr val="dk1"/>
                          </a:solidFill>
                          <a:latin typeface="+mn-lt"/>
                          <a:ea typeface="+mn-ea"/>
                          <a:cs typeface="+mn-cs"/>
                        </a:rPr>
                        <a:t>Mayor capacidad de relajación activa. Mayor flexibilidad para modular estados de alerta. Mejor manejo del estrés y la ansiedad. Menor impulsividad. Atención más estable y concentración sostenida.</a:t>
                      </a:r>
                      <a:endParaRPr sz="1600" dirty="0">
                        <a:solidFill>
                          <a:schemeClr val="tx1"/>
                        </a:solidFill>
                      </a:endParaRPr>
                    </a:p>
                  </a:txBody>
                  <a:tcPr/>
                </a:tc>
                <a:extLst>
                  <a:ext uri="{0D108BD9-81ED-4DB2-BD59-A6C34878D82A}">
                    <a16:rowId xmlns:a16="http://schemas.microsoft.com/office/drawing/2014/main" val="10002"/>
                  </a:ext>
                </a:extLst>
              </a:tr>
            </a:tbl>
          </a:graphicData>
        </a:graphic>
      </p:graphicFrame>
      <p:sp>
        <p:nvSpPr>
          <p:cNvPr id="9" name="TextBox 8">
            <a:extLst>
              <a:ext uri="{FF2B5EF4-FFF2-40B4-BE49-F238E27FC236}">
                <a16:creationId xmlns:a16="http://schemas.microsoft.com/office/drawing/2014/main" id="{EE83FAEF-8A12-BD98-63D1-93F97958B54B}"/>
              </a:ext>
            </a:extLst>
          </p:cNvPr>
          <p:cNvSpPr txBox="1"/>
          <p:nvPr/>
        </p:nvSpPr>
        <p:spPr>
          <a:xfrm>
            <a:off x="185057" y="637712"/>
            <a:ext cx="8877300" cy="400110"/>
          </a:xfrm>
          <a:prstGeom prst="rect">
            <a:avLst/>
          </a:prstGeom>
          <a:noFill/>
        </p:spPr>
        <p:txBody>
          <a:bodyPr wrap="square">
            <a:spAutoFit/>
          </a:bodyPr>
          <a:lstStyle/>
          <a:p>
            <a:pPr>
              <a:defRPr sz="1200"/>
            </a:pPr>
            <a:r>
              <a:rPr lang="en-US" sz="2000" dirty="0">
                <a:solidFill>
                  <a:schemeClr val="bg1"/>
                </a:solidFill>
              </a:rPr>
              <a:t>+50 </a:t>
            </a:r>
            <a:r>
              <a:rPr lang="en-US" sz="2000" dirty="0" err="1">
                <a:solidFill>
                  <a:schemeClr val="bg1"/>
                </a:solidFill>
              </a:rPr>
              <a:t>medidas</a:t>
            </a:r>
            <a:r>
              <a:rPr lang="en-US" sz="2000" dirty="0">
                <a:solidFill>
                  <a:schemeClr val="bg1"/>
                </a:solidFill>
              </a:rPr>
              <a:t> </a:t>
            </a:r>
            <a:r>
              <a:rPr lang="en-US" sz="2000" dirty="0" err="1">
                <a:solidFill>
                  <a:schemeClr val="bg1"/>
                </a:solidFill>
              </a:rPr>
              <a:t>clínicas</a:t>
            </a:r>
            <a:r>
              <a:rPr lang="en-US" sz="2000" dirty="0">
                <a:solidFill>
                  <a:schemeClr val="bg1"/>
                </a:solidFill>
              </a:rPr>
              <a:t> </a:t>
            </a:r>
            <a:r>
              <a:rPr lang="en-US" sz="2000" dirty="0" err="1">
                <a:solidFill>
                  <a:schemeClr val="bg1"/>
                </a:solidFill>
              </a:rPr>
              <a:t>específicas</a:t>
            </a:r>
            <a:r>
              <a:rPr lang="en-US" sz="2000" dirty="0">
                <a:solidFill>
                  <a:schemeClr val="bg1"/>
                </a:solidFill>
              </a:rPr>
              <a:t> </a:t>
            </a:r>
            <a:r>
              <a:rPr lang="en-US" sz="2000" dirty="0" err="1">
                <a:solidFill>
                  <a:schemeClr val="bg1"/>
                </a:solidFill>
              </a:rPr>
              <a:t>validadas</a:t>
            </a:r>
            <a:r>
              <a:rPr lang="en-US" sz="2000" dirty="0">
                <a:solidFill>
                  <a:schemeClr val="bg1"/>
                </a:solidFill>
              </a:rPr>
              <a:t>. </a:t>
            </a:r>
            <a:r>
              <a:rPr lang="en-US" sz="2000" dirty="0" err="1">
                <a:solidFill>
                  <a:schemeClr val="bg1"/>
                </a:solidFill>
              </a:rPr>
              <a:t>Evaluación</a:t>
            </a:r>
            <a:r>
              <a:rPr lang="en-US" sz="2000" dirty="0">
                <a:solidFill>
                  <a:schemeClr val="bg1"/>
                </a:solidFill>
              </a:rPr>
              <a:t> multidimensional </a:t>
            </a:r>
            <a:r>
              <a:rPr lang="en-US" sz="2000" dirty="0" err="1">
                <a:solidFill>
                  <a:schemeClr val="bg1"/>
                </a:solidFill>
              </a:rPr>
              <a:t>exhaustiva</a:t>
            </a:r>
            <a:r>
              <a:rPr lang="en-US" sz="2000" dirty="0">
                <a:solidFill>
                  <a:schemeClr val="bg1"/>
                </a:solidFill>
              </a:rPr>
              <a:t>.</a:t>
            </a:r>
            <a:endParaRPr lang="es-ES" sz="2000"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6072496" cy="584775"/>
          </a:xfrm>
          <a:prstGeom prst="rect">
            <a:avLst/>
          </a:prstGeom>
          <a:noFill/>
        </p:spPr>
        <p:txBody>
          <a:bodyPr wrap="none">
            <a:spAutoFit/>
          </a:bodyPr>
          <a:lstStyle/>
          <a:p>
            <a:pPr>
              <a:defRPr sz="3200" b="1">
                <a:solidFill>
                  <a:srgbClr val="FFD700"/>
                </a:solidFill>
              </a:defRPr>
            </a:pPr>
            <a:r>
              <a:rPr dirty="0" err="1"/>
              <a:t>Ventajas</a:t>
            </a:r>
            <a:r>
              <a:rPr dirty="0"/>
              <a:t> </a:t>
            </a:r>
            <a:r>
              <a:rPr dirty="0" err="1"/>
              <a:t>Metodológicas</a:t>
            </a:r>
            <a:r>
              <a:rPr dirty="0"/>
              <a:t>: </a:t>
            </a:r>
            <a:r>
              <a:rPr lang="es-ES" dirty="0"/>
              <a:t>Resumen</a:t>
            </a:r>
            <a:endParaRPr dirty="0"/>
          </a:p>
        </p:txBody>
      </p:sp>
      <p:sp>
        <p:nvSpPr>
          <p:cNvPr id="3" name="Rectangle 2"/>
          <p:cNvSpPr/>
          <p:nvPr/>
        </p:nvSpPr>
        <p:spPr>
          <a:xfrm>
            <a:off x="244929" y="957941"/>
            <a:ext cx="8686800" cy="1965310"/>
          </a:xfrm>
          <a:prstGeom prst="rect">
            <a:avLst/>
          </a:prstGeom>
          <a:solidFill>
            <a:schemeClr val="tx2">
              <a:lumMod val="60000"/>
              <a:lumOff val="4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321129" y="1060263"/>
            <a:ext cx="8577942" cy="1938992"/>
          </a:xfrm>
          <a:prstGeom prst="rect">
            <a:avLst/>
          </a:prstGeom>
          <a:noFill/>
        </p:spPr>
        <p:txBody>
          <a:bodyPr wrap="square">
            <a:spAutoFit/>
          </a:bodyPr>
          <a:lstStyle/>
          <a:p>
            <a:pPr>
              <a:defRPr sz="2000" b="1">
                <a:solidFill>
                  <a:srgbClr val="FFD700"/>
                </a:solidFill>
              </a:defRPr>
            </a:pPr>
            <a:r>
              <a:rPr sz="2000" dirty="0"/>
              <a:t>⚡ </a:t>
            </a:r>
            <a:r>
              <a:rPr lang="es-ES" sz="2400" dirty="0" err="1"/>
              <a:t>Neuromodulación</a:t>
            </a:r>
            <a:r>
              <a:rPr lang="es-ES" sz="2400" dirty="0"/>
              <a:t> programada y guiada por el EEG</a:t>
            </a:r>
          </a:p>
          <a:p>
            <a:pPr>
              <a:defRPr sz="2000" b="1">
                <a:solidFill>
                  <a:srgbClr val="FFD700"/>
                </a:solidFill>
              </a:defRPr>
            </a:pPr>
            <a:r>
              <a:rPr lang="es-ES" sz="2400" dirty="0"/>
              <a:t>⚡Generación de evidencia basada en la </a:t>
            </a:r>
            <a:r>
              <a:rPr sz="2400" dirty="0" err="1"/>
              <a:t>Integración</a:t>
            </a:r>
            <a:r>
              <a:rPr sz="2400" dirty="0"/>
              <a:t> de</a:t>
            </a:r>
            <a:r>
              <a:rPr lang="es-ES" sz="2400" dirty="0"/>
              <a:t> </a:t>
            </a:r>
            <a:r>
              <a:rPr sz="2400" dirty="0" err="1"/>
              <a:t>análisis</a:t>
            </a:r>
            <a:r>
              <a:rPr sz="2400" dirty="0"/>
              <a:t> </a:t>
            </a:r>
            <a:r>
              <a:rPr sz="2400" dirty="0" err="1"/>
              <a:t>normativo</a:t>
            </a:r>
            <a:r>
              <a:rPr sz="2400" dirty="0"/>
              <a:t> </a:t>
            </a:r>
            <a:r>
              <a:rPr sz="2400" dirty="0" err="1"/>
              <a:t>por</a:t>
            </a:r>
            <a:r>
              <a:rPr sz="2400" dirty="0"/>
              <a:t> </a:t>
            </a:r>
            <a:r>
              <a:rPr sz="2400" dirty="0" err="1"/>
              <a:t>edad</a:t>
            </a:r>
            <a:r>
              <a:rPr sz="2400" dirty="0"/>
              <a:t> + </a:t>
            </a:r>
            <a:r>
              <a:rPr sz="2400" dirty="0" err="1"/>
              <a:t>ClinicalQ</a:t>
            </a:r>
            <a:r>
              <a:rPr sz="2400" dirty="0"/>
              <a:t> de Swingle + </a:t>
            </a:r>
            <a:r>
              <a:rPr sz="2400" dirty="0" err="1"/>
              <a:t>índices</a:t>
            </a:r>
            <a:r>
              <a:rPr sz="2400" dirty="0"/>
              <a:t> </a:t>
            </a:r>
            <a:r>
              <a:rPr sz="2400" dirty="0" err="1"/>
              <a:t>emocionales</a:t>
            </a:r>
            <a:r>
              <a:rPr sz="2400" dirty="0"/>
              <a:t> + </a:t>
            </a:r>
            <a:r>
              <a:rPr sz="2400" dirty="0" err="1"/>
              <a:t>topografía</a:t>
            </a:r>
            <a:r>
              <a:rPr sz="2400" dirty="0"/>
              <a:t> Z-score</a:t>
            </a:r>
            <a:r>
              <a:rPr lang="es-ES" sz="2400" dirty="0"/>
              <a:t> </a:t>
            </a:r>
            <a:r>
              <a:rPr sz="2400" dirty="0"/>
              <a:t>para </a:t>
            </a:r>
            <a:r>
              <a:rPr sz="2400" dirty="0" err="1"/>
              <a:t>evaluación</a:t>
            </a:r>
            <a:r>
              <a:rPr sz="2400" dirty="0"/>
              <a:t> integral pre/post </a:t>
            </a:r>
            <a:r>
              <a:rPr sz="2400" dirty="0" err="1"/>
              <a:t>neuromodulación</a:t>
            </a:r>
            <a:r>
              <a:rPr lang="es-ES" sz="2400" dirty="0"/>
              <a:t>.</a:t>
            </a:r>
            <a:endParaRPr sz="2400" dirty="0"/>
          </a:p>
        </p:txBody>
      </p:sp>
      <p:sp>
        <p:nvSpPr>
          <p:cNvPr id="5" name="Rectangle 4"/>
          <p:cNvSpPr/>
          <p:nvPr/>
        </p:nvSpPr>
        <p:spPr>
          <a:xfrm>
            <a:off x="136072" y="3267891"/>
            <a:ext cx="4245428" cy="1645920"/>
          </a:xfrm>
          <a:prstGeom prst="rect">
            <a:avLst/>
          </a:prstGeom>
          <a:solidFill>
            <a:srgbClr val="F0FFF0"/>
          </a:solidFill>
          <a:ln w="254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136073" y="3307076"/>
            <a:ext cx="4201884" cy="1631216"/>
          </a:xfrm>
          <a:prstGeom prst="rect">
            <a:avLst/>
          </a:prstGeom>
          <a:noFill/>
        </p:spPr>
        <p:txBody>
          <a:bodyPr wrap="square">
            <a:spAutoFit/>
          </a:bodyPr>
          <a:lstStyle/>
          <a:p>
            <a:pPr>
              <a:defRPr sz="1500" b="1">
                <a:solidFill>
                  <a:srgbClr val="90EE90"/>
                </a:solidFill>
              </a:defRPr>
            </a:pPr>
            <a:r>
              <a:rPr sz="2000" dirty="0"/>
              <a:t>📊 </a:t>
            </a:r>
            <a:r>
              <a:rPr sz="2000" dirty="0" err="1"/>
              <a:t>Cuantificación</a:t>
            </a:r>
            <a:r>
              <a:rPr sz="2000" dirty="0"/>
              <a:t> </a:t>
            </a:r>
            <a:r>
              <a:rPr sz="2000" dirty="0" err="1"/>
              <a:t>Objetiva</a:t>
            </a:r>
            <a:endParaRPr sz="2000" dirty="0"/>
          </a:p>
          <a:p>
            <a:pPr>
              <a:defRPr sz="1200"/>
            </a:pPr>
            <a:r>
              <a:rPr sz="2000" dirty="0" err="1"/>
              <a:t>Estadísticos</a:t>
            </a:r>
            <a:r>
              <a:rPr sz="2000" dirty="0"/>
              <a:t> Z </a:t>
            </a:r>
            <a:r>
              <a:rPr sz="2000" dirty="0" err="1"/>
              <a:t>normativos</a:t>
            </a:r>
            <a:r>
              <a:rPr sz="2000" dirty="0"/>
              <a:t>:</a:t>
            </a:r>
            <a:r>
              <a:rPr lang="es-ES" sz="2000" dirty="0"/>
              <a:t> </a:t>
            </a:r>
            <a:r>
              <a:rPr sz="2000" dirty="0" err="1"/>
              <a:t>Desviación</a:t>
            </a:r>
            <a:r>
              <a:rPr sz="2000" dirty="0"/>
              <a:t> </a:t>
            </a:r>
            <a:r>
              <a:rPr sz="2000" dirty="0" err="1"/>
              <a:t>precisa</a:t>
            </a:r>
            <a:r>
              <a:rPr sz="2000" dirty="0"/>
              <a:t> de </a:t>
            </a:r>
            <a:r>
              <a:rPr sz="2000" dirty="0" err="1"/>
              <a:t>normalidad</a:t>
            </a:r>
            <a:r>
              <a:rPr sz="2000" dirty="0"/>
              <a:t> </a:t>
            </a:r>
            <a:r>
              <a:rPr sz="2000" dirty="0" err="1"/>
              <a:t>por</a:t>
            </a:r>
            <a:r>
              <a:rPr sz="2000" dirty="0"/>
              <a:t> </a:t>
            </a:r>
            <a:r>
              <a:rPr sz="2000" dirty="0" err="1"/>
              <a:t>edad</a:t>
            </a:r>
            <a:r>
              <a:rPr lang="es-ES" sz="2000" dirty="0"/>
              <a:t>.</a:t>
            </a:r>
          </a:p>
          <a:p>
            <a:pPr>
              <a:defRPr sz="1200"/>
            </a:pPr>
            <a:r>
              <a:rPr sz="2000" dirty="0" err="1"/>
              <a:t>Porcentajes</a:t>
            </a:r>
            <a:r>
              <a:rPr sz="2000" dirty="0"/>
              <a:t> de </a:t>
            </a:r>
            <a:r>
              <a:rPr sz="2000" dirty="0" err="1"/>
              <a:t>cambio</a:t>
            </a:r>
            <a:r>
              <a:rPr sz="2000" dirty="0"/>
              <a:t>:</a:t>
            </a:r>
            <a:r>
              <a:rPr lang="es-ES" sz="2000" dirty="0"/>
              <a:t> </a:t>
            </a:r>
            <a:r>
              <a:rPr sz="2000" dirty="0" err="1"/>
              <a:t>Cuantificación</a:t>
            </a:r>
            <a:r>
              <a:rPr sz="2000" dirty="0"/>
              <a:t> </a:t>
            </a:r>
            <a:r>
              <a:rPr sz="2000" dirty="0" err="1"/>
              <a:t>numérica</a:t>
            </a:r>
            <a:r>
              <a:rPr sz="2000" dirty="0"/>
              <a:t> </a:t>
            </a:r>
            <a:r>
              <a:rPr sz="2000" dirty="0" err="1"/>
              <a:t>objetiva</a:t>
            </a:r>
            <a:r>
              <a:rPr sz="2000" dirty="0"/>
              <a:t> (</a:t>
            </a:r>
            <a:r>
              <a:rPr sz="2000" dirty="0" err="1"/>
              <a:t>ej</a:t>
            </a:r>
            <a:r>
              <a:rPr sz="2000" dirty="0"/>
              <a:t>: -77.3% TBR)</a:t>
            </a:r>
            <a:r>
              <a:rPr lang="es-ES" sz="2000" dirty="0"/>
              <a:t>.</a:t>
            </a:r>
            <a:endParaRPr sz="2000" dirty="0"/>
          </a:p>
        </p:txBody>
      </p:sp>
      <p:sp>
        <p:nvSpPr>
          <p:cNvPr id="7" name="Rectangle 6"/>
          <p:cNvSpPr/>
          <p:nvPr/>
        </p:nvSpPr>
        <p:spPr>
          <a:xfrm>
            <a:off x="4762502" y="3295106"/>
            <a:ext cx="4147456" cy="1645920"/>
          </a:xfrm>
          <a:prstGeom prst="rect">
            <a:avLst/>
          </a:prstGeom>
          <a:solidFill>
            <a:srgbClr val="F0FFF0"/>
          </a:solidFill>
          <a:ln w="254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807131" y="3345177"/>
            <a:ext cx="4091940" cy="1631216"/>
          </a:xfrm>
          <a:prstGeom prst="rect">
            <a:avLst/>
          </a:prstGeom>
          <a:noFill/>
        </p:spPr>
        <p:txBody>
          <a:bodyPr wrap="square">
            <a:spAutoFit/>
          </a:bodyPr>
          <a:lstStyle/>
          <a:p>
            <a:pPr>
              <a:defRPr sz="1500" b="1">
                <a:solidFill>
                  <a:srgbClr val="90EE90"/>
                </a:solidFill>
              </a:defRPr>
            </a:pPr>
            <a:r>
              <a:rPr sz="2000" dirty="0"/>
              <a:t>🔬 </a:t>
            </a:r>
            <a:r>
              <a:rPr sz="2000" dirty="0" err="1"/>
              <a:t>Metodología</a:t>
            </a:r>
            <a:r>
              <a:rPr sz="2000" dirty="0"/>
              <a:t> </a:t>
            </a:r>
            <a:r>
              <a:rPr sz="2000" dirty="0" err="1"/>
              <a:t>ClinicalQ</a:t>
            </a:r>
            <a:endParaRPr sz="2000" dirty="0"/>
          </a:p>
          <a:p>
            <a:pPr>
              <a:defRPr sz="1200"/>
            </a:pPr>
            <a:r>
              <a:rPr sz="2000" dirty="0" err="1"/>
              <a:t>Instrumento</a:t>
            </a:r>
            <a:r>
              <a:rPr sz="2000" dirty="0"/>
              <a:t> Swingle:</a:t>
            </a:r>
            <a:r>
              <a:rPr lang="es-ES" sz="2000" dirty="0"/>
              <a:t> </a:t>
            </a:r>
            <a:r>
              <a:rPr lang="en-US" sz="2000" dirty="0"/>
              <a:t>+50 </a:t>
            </a:r>
            <a:r>
              <a:rPr sz="2000" dirty="0" err="1"/>
              <a:t>Medidas</a:t>
            </a:r>
            <a:r>
              <a:rPr sz="2000" dirty="0"/>
              <a:t> </a:t>
            </a:r>
            <a:r>
              <a:rPr sz="2000" dirty="0" err="1"/>
              <a:t>clínicas</a:t>
            </a:r>
            <a:r>
              <a:rPr sz="2000" dirty="0"/>
              <a:t> </a:t>
            </a:r>
            <a:r>
              <a:rPr sz="2000" dirty="0" err="1"/>
              <a:t>específicas</a:t>
            </a:r>
            <a:r>
              <a:rPr sz="2000" dirty="0"/>
              <a:t> </a:t>
            </a:r>
            <a:r>
              <a:rPr sz="2000" dirty="0" err="1"/>
              <a:t>validadas</a:t>
            </a:r>
            <a:r>
              <a:rPr lang="en-US" sz="2000" dirty="0"/>
              <a:t>.</a:t>
            </a:r>
            <a:endParaRPr lang="es-ES" sz="2000" dirty="0"/>
          </a:p>
          <a:p>
            <a:pPr>
              <a:defRPr sz="1200"/>
            </a:pPr>
            <a:r>
              <a:rPr sz="2000" dirty="0" err="1"/>
              <a:t>Evaluación</a:t>
            </a:r>
            <a:r>
              <a:rPr sz="2000" dirty="0"/>
              <a:t> multidimensional </a:t>
            </a:r>
            <a:r>
              <a:rPr sz="2000" dirty="0" err="1"/>
              <a:t>exhaustiv</a:t>
            </a:r>
            <a:r>
              <a:rPr lang="es-ES" sz="2000" dirty="0"/>
              <a:t>e</a:t>
            </a:r>
            <a:r>
              <a:rPr lang="en-US" sz="2000" dirty="0"/>
              <a:t>.</a:t>
            </a:r>
            <a:endParaRPr sz="2000" dirty="0"/>
          </a:p>
        </p:txBody>
      </p:sp>
      <p:sp>
        <p:nvSpPr>
          <p:cNvPr id="9" name="Rectangle 8"/>
          <p:cNvSpPr/>
          <p:nvPr/>
        </p:nvSpPr>
        <p:spPr>
          <a:xfrm>
            <a:off x="136072" y="5096691"/>
            <a:ext cx="4245428" cy="1645920"/>
          </a:xfrm>
          <a:prstGeom prst="rect">
            <a:avLst/>
          </a:prstGeom>
          <a:solidFill>
            <a:srgbClr val="F0FFF0"/>
          </a:solidFill>
          <a:ln w="254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136071" y="5163092"/>
            <a:ext cx="4245427" cy="1631216"/>
          </a:xfrm>
          <a:prstGeom prst="rect">
            <a:avLst/>
          </a:prstGeom>
          <a:noFill/>
        </p:spPr>
        <p:txBody>
          <a:bodyPr wrap="square">
            <a:spAutoFit/>
          </a:bodyPr>
          <a:lstStyle/>
          <a:p>
            <a:pPr>
              <a:defRPr sz="1500" b="1">
                <a:solidFill>
                  <a:srgbClr val="90EE90"/>
                </a:solidFill>
              </a:defRPr>
            </a:pPr>
            <a:r>
              <a:rPr sz="2000" dirty="0"/>
              <a:t>🧠 </a:t>
            </a:r>
            <a:r>
              <a:rPr sz="2000" dirty="0" err="1"/>
              <a:t>Índices</a:t>
            </a:r>
            <a:r>
              <a:rPr sz="2000" dirty="0"/>
              <a:t> </a:t>
            </a:r>
            <a:r>
              <a:rPr sz="2000" dirty="0" err="1"/>
              <a:t>Neurofuncionales</a:t>
            </a:r>
            <a:endParaRPr sz="2000" dirty="0"/>
          </a:p>
          <a:p>
            <a:pPr>
              <a:defRPr sz="1200"/>
            </a:pPr>
            <a:r>
              <a:rPr sz="2000" dirty="0" err="1"/>
              <a:t>Estados</a:t>
            </a:r>
            <a:r>
              <a:rPr sz="2000" dirty="0"/>
              <a:t> </a:t>
            </a:r>
            <a:r>
              <a:rPr sz="2000" dirty="0" err="1"/>
              <a:t>emocionales</a:t>
            </a:r>
            <a:r>
              <a:rPr sz="2000" dirty="0"/>
              <a:t>:</a:t>
            </a:r>
            <a:r>
              <a:rPr lang="es-ES" sz="2000" dirty="0"/>
              <a:t> </a:t>
            </a:r>
            <a:r>
              <a:rPr sz="2000" dirty="0"/>
              <a:t>Arousal, Valencia </a:t>
            </a:r>
            <a:r>
              <a:rPr sz="2000" dirty="0" err="1"/>
              <a:t>cuantificados</a:t>
            </a:r>
            <a:r>
              <a:rPr lang="es-ES" sz="2000" dirty="0"/>
              <a:t>.</a:t>
            </a:r>
          </a:p>
          <a:p>
            <a:pPr>
              <a:defRPr sz="1200"/>
            </a:pPr>
            <a:r>
              <a:rPr sz="2000" dirty="0" err="1"/>
              <a:t>Función</a:t>
            </a:r>
            <a:r>
              <a:rPr sz="2000" dirty="0"/>
              <a:t> </a:t>
            </a:r>
            <a:r>
              <a:rPr sz="2000" dirty="0" err="1"/>
              <a:t>cognitiva:TBR</a:t>
            </a:r>
            <a:r>
              <a:rPr sz="2000" dirty="0"/>
              <a:t>, DBR, ratios </a:t>
            </a:r>
            <a:r>
              <a:rPr sz="2000" dirty="0" err="1"/>
              <a:t>espectrales</a:t>
            </a:r>
            <a:r>
              <a:rPr lang="es-ES" sz="2000" dirty="0"/>
              <a:t>.</a:t>
            </a:r>
            <a:endParaRPr sz="2000" dirty="0"/>
          </a:p>
        </p:txBody>
      </p:sp>
      <p:sp>
        <p:nvSpPr>
          <p:cNvPr id="11" name="Rectangle 10"/>
          <p:cNvSpPr/>
          <p:nvPr/>
        </p:nvSpPr>
        <p:spPr>
          <a:xfrm>
            <a:off x="4762502" y="5123906"/>
            <a:ext cx="4147456" cy="1645920"/>
          </a:xfrm>
          <a:prstGeom prst="rect">
            <a:avLst/>
          </a:prstGeom>
          <a:solidFill>
            <a:srgbClr val="F0FFF0"/>
          </a:solidFill>
          <a:ln w="254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807131" y="5173978"/>
            <a:ext cx="4091940" cy="1631216"/>
          </a:xfrm>
          <a:prstGeom prst="rect">
            <a:avLst/>
          </a:prstGeom>
          <a:noFill/>
        </p:spPr>
        <p:txBody>
          <a:bodyPr wrap="square">
            <a:spAutoFit/>
          </a:bodyPr>
          <a:lstStyle/>
          <a:p>
            <a:pPr>
              <a:defRPr sz="1500" b="1">
                <a:solidFill>
                  <a:srgbClr val="90EE90"/>
                </a:solidFill>
              </a:defRPr>
            </a:pPr>
            <a:r>
              <a:rPr sz="2000" dirty="0"/>
              <a:t>🗺️ </a:t>
            </a:r>
            <a:r>
              <a:rPr sz="2000" dirty="0" err="1"/>
              <a:t>Visualización</a:t>
            </a:r>
            <a:r>
              <a:rPr sz="2000" dirty="0"/>
              <a:t> </a:t>
            </a:r>
            <a:r>
              <a:rPr sz="2000" dirty="0" err="1"/>
              <a:t>Topográfica</a:t>
            </a:r>
            <a:endParaRPr sz="2000" dirty="0"/>
          </a:p>
          <a:p>
            <a:pPr>
              <a:defRPr sz="1200"/>
            </a:pPr>
            <a:r>
              <a:rPr sz="2000" dirty="0"/>
              <a:t>Mapas </a:t>
            </a:r>
            <a:r>
              <a:rPr sz="2000" dirty="0" err="1"/>
              <a:t>normativos</a:t>
            </a:r>
            <a:r>
              <a:rPr sz="2000" dirty="0"/>
              <a:t>:</a:t>
            </a:r>
            <a:endParaRPr lang="en-US" sz="2000" dirty="0"/>
          </a:p>
          <a:p>
            <a:pPr>
              <a:defRPr sz="1200"/>
            </a:pPr>
            <a:r>
              <a:rPr sz="2000" dirty="0" err="1"/>
              <a:t>Comparación</a:t>
            </a:r>
            <a:r>
              <a:rPr sz="2000" dirty="0"/>
              <a:t> visual </a:t>
            </a:r>
            <a:r>
              <a:rPr sz="2000" dirty="0" err="1"/>
              <a:t>inmediata</a:t>
            </a:r>
            <a:r>
              <a:rPr lang="en-US" sz="2000" dirty="0"/>
              <a:t> de </a:t>
            </a:r>
            <a:r>
              <a:rPr sz="2000" dirty="0"/>
              <a:t>Ojos </a:t>
            </a:r>
            <a:r>
              <a:rPr sz="2000" dirty="0" err="1"/>
              <a:t>abiertos</a:t>
            </a:r>
            <a:r>
              <a:rPr sz="2000" dirty="0"/>
              <a:t>/</a:t>
            </a:r>
            <a:r>
              <a:rPr sz="2000" dirty="0" err="1"/>
              <a:t>cerrados</a:t>
            </a:r>
            <a:r>
              <a:rPr lang="en-US" sz="2000" dirty="0"/>
              <a:t>.</a:t>
            </a:r>
          </a:p>
          <a:p>
            <a:pPr>
              <a:defRPr sz="1200"/>
            </a:pPr>
            <a:r>
              <a:rPr sz="2000" dirty="0" err="1"/>
              <a:t>Estados</a:t>
            </a:r>
            <a:r>
              <a:rPr sz="2000" dirty="0"/>
              <a:t> </a:t>
            </a:r>
            <a:r>
              <a:rPr sz="2000" dirty="0" err="1"/>
              <a:t>funcionales</a:t>
            </a:r>
            <a:r>
              <a:rPr sz="2000" dirty="0"/>
              <a:t> </a:t>
            </a:r>
            <a:r>
              <a:rPr sz="2000" dirty="0" err="1"/>
              <a:t>diferenciados</a:t>
            </a:r>
            <a:r>
              <a:rPr lang="en-US" sz="2000" dirty="0"/>
              <a:t>.</a:t>
            </a:r>
            <a:endParaRPr sz="2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Diferenciación vs Práctica Convencional</a:t>
            </a:r>
          </a:p>
        </p:txBody>
      </p:sp>
      <p:sp>
        <p:nvSpPr>
          <p:cNvPr id="3" name="Rectangle 2"/>
          <p:cNvSpPr/>
          <p:nvPr/>
        </p:nvSpPr>
        <p:spPr>
          <a:xfrm>
            <a:off x="457200" y="1097280"/>
            <a:ext cx="8229600" cy="128016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234439"/>
            <a:ext cx="7863840" cy="1138773"/>
          </a:xfrm>
          <a:prstGeom prst="rect">
            <a:avLst/>
          </a:prstGeom>
          <a:noFill/>
        </p:spPr>
        <p:txBody>
          <a:bodyPr wrap="square">
            <a:spAutoFit/>
          </a:bodyPr>
          <a:lstStyle/>
          <a:p>
            <a:pPr>
              <a:defRPr sz="2000" b="1">
                <a:solidFill>
                  <a:srgbClr val="FFD700"/>
                </a:solidFill>
              </a:defRPr>
            </a:pPr>
            <a:r>
              <a:rPr dirty="0"/>
              <a:t>🌟 Valor </a:t>
            </a:r>
            <a:r>
              <a:rPr dirty="0" err="1"/>
              <a:t>Añadido</a:t>
            </a:r>
            <a:r>
              <a:rPr dirty="0"/>
              <a:t> </a:t>
            </a:r>
            <a:r>
              <a:rPr dirty="0" err="1"/>
              <a:t>Demostrado</a:t>
            </a:r>
            <a:endParaRPr dirty="0"/>
          </a:p>
          <a:p>
            <a:pPr>
              <a:defRPr sz="1600"/>
            </a:pPr>
            <a:r>
              <a:rPr dirty="0"/>
              <a:t>Nuestro </a:t>
            </a:r>
            <a:r>
              <a:rPr dirty="0" err="1"/>
              <a:t>enfoque</a:t>
            </a:r>
            <a:r>
              <a:rPr dirty="0"/>
              <a:t> </a:t>
            </a:r>
            <a:r>
              <a:rPr dirty="0" err="1"/>
              <a:t>transforma</a:t>
            </a:r>
            <a:r>
              <a:rPr dirty="0"/>
              <a:t> la </a:t>
            </a:r>
            <a:r>
              <a:rPr dirty="0" err="1"/>
              <a:t>neuromodulación</a:t>
            </a:r>
            <a:r>
              <a:rPr dirty="0"/>
              <a:t> de </a:t>
            </a:r>
            <a:r>
              <a:rPr dirty="0" err="1"/>
              <a:t>práctica</a:t>
            </a:r>
            <a:r>
              <a:rPr dirty="0"/>
              <a:t> </a:t>
            </a:r>
            <a:r>
              <a:rPr dirty="0" err="1"/>
              <a:t>empírica</a:t>
            </a:r>
            <a:r>
              <a:rPr dirty="0"/>
              <a:t> </a:t>
            </a:r>
            <a:r>
              <a:rPr dirty="0" err="1"/>
              <a:t>amedicina</a:t>
            </a:r>
            <a:r>
              <a:rPr dirty="0"/>
              <a:t> de </a:t>
            </a:r>
            <a:r>
              <a:rPr dirty="0" err="1"/>
              <a:t>precisión</a:t>
            </a:r>
            <a:r>
              <a:rPr dirty="0"/>
              <a:t>, con </a:t>
            </a:r>
            <a:r>
              <a:rPr dirty="0" err="1"/>
              <a:t>evidencia</a:t>
            </a:r>
            <a:r>
              <a:rPr dirty="0"/>
              <a:t> </a:t>
            </a:r>
            <a:r>
              <a:rPr dirty="0" err="1"/>
              <a:t>objetiva</a:t>
            </a:r>
            <a:r>
              <a:rPr dirty="0"/>
              <a:t> </a:t>
            </a:r>
            <a:r>
              <a:rPr dirty="0" err="1"/>
              <a:t>cuantificable</a:t>
            </a:r>
            <a:r>
              <a:rPr dirty="0"/>
              <a:t> de </a:t>
            </a:r>
            <a:r>
              <a:rPr dirty="0" err="1"/>
              <a:t>cambios</a:t>
            </a:r>
            <a:r>
              <a:rPr dirty="0"/>
              <a:t> </a:t>
            </a:r>
            <a:r>
              <a:rPr dirty="0" err="1"/>
              <a:t>neurofisiológicos</a:t>
            </a:r>
            <a:r>
              <a:rPr dirty="0"/>
              <a:t> y </a:t>
            </a:r>
            <a:r>
              <a:rPr dirty="0" err="1"/>
              <a:t>capacidad</a:t>
            </a:r>
            <a:r>
              <a:rPr dirty="0"/>
              <a:t> </a:t>
            </a:r>
            <a:r>
              <a:rPr dirty="0" err="1"/>
              <a:t>predictiva</a:t>
            </a:r>
            <a:r>
              <a:rPr dirty="0"/>
              <a:t> </a:t>
            </a:r>
            <a:r>
              <a:rPr dirty="0" err="1"/>
              <a:t>validada</a:t>
            </a:r>
            <a:r>
              <a:rPr dirty="0"/>
              <a:t> </a:t>
            </a:r>
            <a:r>
              <a:rPr dirty="0" err="1"/>
              <a:t>científicamente</a:t>
            </a:r>
            <a:r>
              <a:rPr dirty="0"/>
              <a:t>.</a:t>
            </a:r>
          </a:p>
        </p:txBody>
      </p:sp>
      <p:sp>
        <p:nvSpPr>
          <p:cNvPr id="5" name="Rectangle 4"/>
          <p:cNvSpPr/>
          <p:nvPr/>
        </p:nvSpPr>
        <p:spPr>
          <a:xfrm>
            <a:off x="457200" y="2560320"/>
            <a:ext cx="3886200" cy="29260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2697479"/>
            <a:ext cx="3611880" cy="2651760"/>
          </a:xfrm>
          <a:prstGeom prst="rect">
            <a:avLst/>
          </a:prstGeom>
          <a:noFill/>
        </p:spPr>
        <p:txBody>
          <a:bodyPr wrap="square">
            <a:spAutoFit/>
          </a:bodyPr>
          <a:lstStyle/>
          <a:p>
            <a:pPr>
              <a:defRPr sz="1400"/>
            </a:pPr>
            <a:r>
              <a:rPr dirty="0"/>
              <a:t>🏆 </a:t>
            </a:r>
            <a:r>
              <a:rPr dirty="0" err="1"/>
              <a:t>Diferenciación</a:t>
            </a:r>
            <a:r>
              <a:rPr dirty="0"/>
              <a:t> vs </a:t>
            </a:r>
            <a:r>
              <a:rPr dirty="0" err="1"/>
              <a:t>Práctica</a:t>
            </a:r>
            <a:r>
              <a:rPr dirty="0"/>
              <a:t> </a:t>
            </a:r>
            <a:r>
              <a:rPr dirty="0" err="1"/>
              <a:t>EstándarEvaluación</a:t>
            </a:r>
            <a:r>
              <a:rPr dirty="0"/>
              <a:t> </a:t>
            </a:r>
            <a:r>
              <a:rPr dirty="0" err="1"/>
              <a:t>objetivavs</a:t>
            </a:r>
            <a:r>
              <a:rPr dirty="0"/>
              <a:t> </a:t>
            </a:r>
            <a:r>
              <a:rPr dirty="0" err="1"/>
              <a:t>subjetiva</a:t>
            </a:r>
            <a:r>
              <a:rPr dirty="0"/>
              <a:t> </a:t>
            </a:r>
            <a:r>
              <a:rPr dirty="0" err="1"/>
              <a:t>tradicionalValores</a:t>
            </a:r>
            <a:r>
              <a:rPr dirty="0"/>
              <a:t> Z </a:t>
            </a:r>
            <a:r>
              <a:rPr dirty="0" err="1"/>
              <a:t>normalizadosvs</a:t>
            </a:r>
            <a:r>
              <a:rPr dirty="0"/>
              <a:t> </a:t>
            </a:r>
            <a:r>
              <a:rPr dirty="0" err="1"/>
              <a:t>medidas</a:t>
            </a:r>
            <a:r>
              <a:rPr dirty="0"/>
              <a:t> </a:t>
            </a:r>
            <a:r>
              <a:rPr dirty="0" err="1"/>
              <a:t>absolutasAnálisis</a:t>
            </a:r>
            <a:r>
              <a:rPr dirty="0"/>
              <a:t> </a:t>
            </a:r>
            <a:r>
              <a:rPr dirty="0" err="1"/>
              <a:t>por</a:t>
            </a:r>
            <a:r>
              <a:rPr dirty="0"/>
              <a:t> </a:t>
            </a:r>
            <a:r>
              <a:rPr dirty="0" err="1"/>
              <a:t>edad</a:t>
            </a:r>
            <a:r>
              <a:rPr dirty="0"/>
              <a:t> </a:t>
            </a:r>
            <a:r>
              <a:rPr dirty="0" err="1"/>
              <a:t>específicovs</a:t>
            </a:r>
            <a:r>
              <a:rPr dirty="0"/>
              <a:t> </a:t>
            </a:r>
            <a:r>
              <a:rPr dirty="0" err="1"/>
              <a:t>genéricoMúltiples</a:t>
            </a:r>
            <a:r>
              <a:rPr dirty="0"/>
              <a:t> </a:t>
            </a:r>
            <a:r>
              <a:rPr dirty="0" err="1"/>
              <a:t>índices</a:t>
            </a:r>
            <a:r>
              <a:rPr dirty="0"/>
              <a:t> </a:t>
            </a:r>
            <a:r>
              <a:rPr dirty="0" err="1"/>
              <a:t>integradosvs</a:t>
            </a:r>
            <a:r>
              <a:rPr dirty="0"/>
              <a:t> </a:t>
            </a:r>
            <a:r>
              <a:rPr dirty="0" err="1"/>
              <a:t>medidas</a:t>
            </a:r>
            <a:r>
              <a:rPr dirty="0"/>
              <a:t> </a:t>
            </a:r>
            <a:r>
              <a:rPr dirty="0" err="1"/>
              <a:t>aisladasEvidencia</a:t>
            </a:r>
            <a:r>
              <a:rPr dirty="0"/>
              <a:t> </a:t>
            </a:r>
            <a:r>
              <a:rPr dirty="0" err="1"/>
              <a:t>cuantificablevs</a:t>
            </a:r>
            <a:r>
              <a:rPr dirty="0"/>
              <a:t> </a:t>
            </a:r>
            <a:r>
              <a:rPr dirty="0" err="1"/>
              <a:t>evaluación</a:t>
            </a:r>
            <a:r>
              <a:rPr dirty="0"/>
              <a:t> </a:t>
            </a:r>
            <a:r>
              <a:rPr dirty="0" err="1"/>
              <a:t>clínica</a:t>
            </a:r>
            <a:r>
              <a:rPr dirty="0"/>
              <a:t> sola</a:t>
            </a:r>
          </a:p>
        </p:txBody>
      </p:sp>
      <p:sp>
        <p:nvSpPr>
          <p:cNvPr id="7" name="Rectangle 6"/>
          <p:cNvSpPr/>
          <p:nvPr/>
        </p:nvSpPr>
        <p:spPr>
          <a:xfrm>
            <a:off x="4800600" y="2560320"/>
            <a:ext cx="3886200" cy="2926080"/>
          </a:xfrm>
          <a:prstGeom prst="rect">
            <a:avLst/>
          </a:prstGeom>
          <a:solidFill>
            <a:srgbClr val="F0FFF0"/>
          </a:solidFill>
          <a:ln w="254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2697479"/>
            <a:ext cx="3611880" cy="2651760"/>
          </a:xfrm>
          <a:prstGeom prst="rect">
            <a:avLst/>
          </a:prstGeom>
          <a:noFill/>
        </p:spPr>
        <p:txBody>
          <a:bodyPr wrap="square">
            <a:spAutoFit/>
          </a:bodyPr>
          <a:lstStyle/>
          <a:p>
            <a:pPr>
              <a:defRPr sz="1400"/>
            </a:pPr>
            <a:r>
              <a:rPr dirty="0"/>
              <a:t>📈 Impacto </a:t>
            </a:r>
            <a:r>
              <a:rPr dirty="0" err="1"/>
              <a:t>Clínico</a:t>
            </a:r>
            <a:r>
              <a:rPr dirty="0"/>
              <a:t> </a:t>
            </a:r>
            <a:r>
              <a:rPr dirty="0" err="1"/>
              <a:t>MedibleReducción</a:t>
            </a:r>
            <a:r>
              <a:rPr dirty="0"/>
              <a:t> 77.3% TBR= </a:t>
            </a:r>
            <a:r>
              <a:rPr dirty="0" err="1"/>
              <a:t>Mejora</a:t>
            </a:r>
            <a:r>
              <a:rPr dirty="0"/>
              <a:t> </a:t>
            </a:r>
            <a:r>
              <a:rPr dirty="0" err="1"/>
              <a:t>función</a:t>
            </a:r>
            <a:r>
              <a:rPr dirty="0"/>
              <a:t> </a:t>
            </a:r>
            <a:r>
              <a:rPr dirty="0" err="1"/>
              <a:t>ejecutivaNormalización</a:t>
            </a:r>
            <a:r>
              <a:rPr dirty="0"/>
              <a:t> </a:t>
            </a:r>
            <a:r>
              <a:rPr dirty="0" err="1"/>
              <a:t>valencia</a:t>
            </a:r>
            <a:r>
              <a:rPr dirty="0"/>
              <a:t>/arousal= </a:t>
            </a:r>
            <a:r>
              <a:rPr dirty="0" err="1"/>
              <a:t>Estabilidad</a:t>
            </a:r>
            <a:r>
              <a:rPr dirty="0"/>
              <a:t> </a:t>
            </a:r>
            <a:r>
              <a:rPr dirty="0" err="1"/>
              <a:t>emocionalOptimización</a:t>
            </a:r>
            <a:r>
              <a:rPr dirty="0"/>
              <a:t> </a:t>
            </a:r>
            <a:r>
              <a:rPr dirty="0" err="1"/>
              <a:t>ritmo</a:t>
            </a:r>
            <a:r>
              <a:rPr dirty="0"/>
              <a:t> alfa= </a:t>
            </a:r>
            <a:r>
              <a:rPr dirty="0" err="1"/>
              <a:t>Maduración</a:t>
            </a:r>
            <a:r>
              <a:rPr dirty="0"/>
              <a:t> </a:t>
            </a:r>
            <a:r>
              <a:rPr dirty="0" err="1"/>
              <a:t>cerebralIncremento</a:t>
            </a:r>
            <a:r>
              <a:rPr dirty="0"/>
              <a:t> 6.2% </a:t>
            </a:r>
            <a:r>
              <a:rPr dirty="0" err="1"/>
              <a:t>frecuencia</a:t>
            </a:r>
            <a:r>
              <a:rPr dirty="0"/>
              <a:t> media= </a:t>
            </a:r>
            <a:r>
              <a:rPr dirty="0" err="1"/>
              <a:t>Reorganización</a:t>
            </a:r>
            <a:r>
              <a:rPr dirty="0"/>
              <a:t> </a:t>
            </a:r>
            <a:r>
              <a:rPr dirty="0" err="1"/>
              <a:t>neuralEvidencia</a:t>
            </a:r>
            <a:r>
              <a:rPr dirty="0"/>
              <a:t> </a:t>
            </a:r>
            <a:r>
              <a:rPr dirty="0" err="1"/>
              <a:t>neuroplasticidad</a:t>
            </a:r>
            <a:r>
              <a:rPr dirty="0"/>
              <a:t>= Cambio </a:t>
            </a:r>
            <a:r>
              <a:rPr dirty="0" err="1"/>
              <a:t>estructural</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Conclusiones Basadas en Evidencia Científica</a:t>
            </a:r>
          </a:p>
        </p:txBody>
      </p:sp>
      <p:sp>
        <p:nvSpPr>
          <p:cNvPr id="3" name="Rectangle 2"/>
          <p:cNvSpPr/>
          <p:nvPr/>
        </p:nvSpPr>
        <p:spPr>
          <a:xfrm>
            <a:off x="457200" y="977865"/>
            <a:ext cx="8229600" cy="2135449"/>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076595"/>
            <a:ext cx="8046720" cy="2000548"/>
          </a:xfrm>
          <a:prstGeom prst="rect">
            <a:avLst/>
          </a:prstGeom>
          <a:noFill/>
        </p:spPr>
        <p:txBody>
          <a:bodyPr wrap="square">
            <a:spAutoFit/>
          </a:bodyPr>
          <a:lstStyle/>
          <a:p>
            <a:pPr>
              <a:defRPr sz="2000" b="1">
                <a:solidFill>
                  <a:srgbClr val="FFD700"/>
                </a:solidFill>
              </a:defRPr>
            </a:pPr>
            <a:r>
              <a:rPr dirty="0"/>
              <a:t>🌟 </a:t>
            </a:r>
            <a:r>
              <a:rPr sz="2400" dirty="0"/>
              <a:t>Impacto </a:t>
            </a:r>
            <a:r>
              <a:rPr sz="2400" dirty="0" err="1"/>
              <a:t>Transformador</a:t>
            </a:r>
            <a:r>
              <a:rPr sz="2400" dirty="0"/>
              <a:t> </a:t>
            </a:r>
            <a:r>
              <a:rPr sz="2400" dirty="0" err="1"/>
              <a:t>Validado</a:t>
            </a:r>
            <a:endParaRPr sz="2400" dirty="0"/>
          </a:p>
          <a:p>
            <a:pPr>
              <a:defRPr sz="1600"/>
            </a:pPr>
            <a:r>
              <a:rPr sz="2000" dirty="0"/>
              <a:t>La </a:t>
            </a:r>
            <a:r>
              <a:rPr sz="2000" dirty="0" err="1"/>
              <a:t>evidencia</a:t>
            </a:r>
            <a:r>
              <a:rPr sz="2000" dirty="0"/>
              <a:t> </a:t>
            </a:r>
            <a:r>
              <a:rPr sz="2000" dirty="0" err="1"/>
              <a:t>científica</a:t>
            </a:r>
            <a:r>
              <a:rPr sz="2000" dirty="0"/>
              <a:t> </a:t>
            </a:r>
            <a:r>
              <a:rPr sz="2000" dirty="0" err="1"/>
              <a:t>confirma</a:t>
            </a:r>
            <a:r>
              <a:rPr sz="2000" dirty="0"/>
              <a:t> </a:t>
            </a:r>
            <a:r>
              <a:rPr sz="2000" dirty="0" err="1"/>
              <a:t>que</a:t>
            </a:r>
            <a:r>
              <a:rPr sz="2000" dirty="0"/>
              <a:t> </a:t>
            </a:r>
            <a:r>
              <a:rPr sz="2000" dirty="0" err="1"/>
              <a:t>el</a:t>
            </a:r>
            <a:r>
              <a:rPr lang="es-ES" sz="2000" dirty="0"/>
              <a:t> </a:t>
            </a:r>
            <a:r>
              <a:rPr sz="2000" dirty="0"/>
              <a:t>EEG </a:t>
            </a:r>
            <a:r>
              <a:rPr sz="2000" dirty="0" err="1"/>
              <a:t>cuantitativo</a:t>
            </a:r>
            <a:r>
              <a:rPr sz="2000" dirty="0"/>
              <a:t> </a:t>
            </a:r>
            <a:r>
              <a:rPr lang="es-ES" sz="2000" dirty="0"/>
              <a:t>normativo constituye</a:t>
            </a:r>
            <a:r>
              <a:rPr sz="2000" dirty="0"/>
              <a:t> un </a:t>
            </a:r>
            <a:r>
              <a:rPr sz="2000" dirty="0" err="1"/>
              <a:t>biomarcador</a:t>
            </a:r>
            <a:r>
              <a:rPr sz="2000" dirty="0"/>
              <a:t> </a:t>
            </a:r>
            <a:r>
              <a:rPr sz="2000" dirty="0" err="1"/>
              <a:t>confiable</a:t>
            </a:r>
            <a:r>
              <a:rPr sz="2000" dirty="0"/>
              <a:t> para </a:t>
            </a:r>
            <a:r>
              <a:rPr sz="2000" dirty="0" err="1"/>
              <a:t>optimizar</a:t>
            </a:r>
            <a:r>
              <a:rPr sz="2000" dirty="0"/>
              <a:t> la </a:t>
            </a:r>
            <a:r>
              <a:rPr sz="2000" dirty="0" err="1"/>
              <a:t>neuromodulación</a:t>
            </a:r>
            <a:r>
              <a:rPr sz="2000" dirty="0"/>
              <a:t>. Nuestra </a:t>
            </a:r>
            <a:r>
              <a:rPr sz="2000" dirty="0" err="1"/>
              <a:t>metodología</a:t>
            </a:r>
            <a:r>
              <a:rPr sz="2000" dirty="0"/>
              <a:t> </a:t>
            </a:r>
            <a:r>
              <a:rPr sz="2000" dirty="0" err="1"/>
              <a:t>integrada</a:t>
            </a:r>
            <a:r>
              <a:rPr sz="2000" dirty="0"/>
              <a:t> </a:t>
            </a:r>
            <a:r>
              <a:rPr sz="2000" dirty="0" err="1"/>
              <a:t>transforma</a:t>
            </a:r>
            <a:r>
              <a:rPr sz="2000" dirty="0"/>
              <a:t> la </a:t>
            </a:r>
            <a:r>
              <a:rPr sz="2000" dirty="0" err="1"/>
              <a:t>práctica</a:t>
            </a:r>
            <a:r>
              <a:rPr sz="2000" dirty="0"/>
              <a:t> </a:t>
            </a:r>
            <a:r>
              <a:rPr sz="2000" dirty="0" err="1"/>
              <a:t>clínica</a:t>
            </a:r>
            <a:r>
              <a:rPr sz="2000" dirty="0"/>
              <a:t> </a:t>
            </a:r>
            <a:r>
              <a:rPr sz="2000" dirty="0" err="1"/>
              <a:t>hacia</a:t>
            </a:r>
            <a:r>
              <a:rPr lang="es-ES" sz="2000" dirty="0"/>
              <a:t> una medicina de precisión </a:t>
            </a:r>
            <a:r>
              <a:rPr lang="es-ES" sz="2000" dirty="0" err="1"/>
              <a:t>neurofisiológicamente</a:t>
            </a:r>
            <a:r>
              <a:rPr lang="es-ES" sz="2000" dirty="0"/>
              <a:t> guiada, con evidencia objetiva de </a:t>
            </a:r>
            <a:r>
              <a:rPr lang="es-ES" sz="2000" dirty="0" err="1"/>
              <a:t>neuroplasticidad</a:t>
            </a:r>
            <a:r>
              <a:rPr lang="es-ES" sz="2000" dirty="0"/>
              <a:t> y de</a:t>
            </a:r>
            <a:r>
              <a:rPr sz="2000" dirty="0"/>
              <a:t> </a:t>
            </a:r>
            <a:r>
              <a:rPr sz="2000" dirty="0" err="1"/>
              <a:t>cambios</a:t>
            </a:r>
            <a:r>
              <a:rPr sz="2000" dirty="0"/>
              <a:t> </a:t>
            </a:r>
            <a:r>
              <a:rPr sz="2000" dirty="0" err="1"/>
              <a:t>funcionales</a:t>
            </a:r>
            <a:r>
              <a:rPr sz="2000" dirty="0"/>
              <a:t> </a:t>
            </a:r>
            <a:r>
              <a:rPr sz="2000" dirty="0" err="1"/>
              <a:t>cuantificables</a:t>
            </a:r>
            <a:r>
              <a:rPr sz="2000" dirty="0"/>
              <a:t>.</a:t>
            </a:r>
          </a:p>
        </p:txBody>
      </p:sp>
      <p:sp>
        <p:nvSpPr>
          <p:cNvPr id="5" name="Rectangle 4"/>
          <p:cNvSpPr/>
          <p:nvPr/>
        </p:nvSpPr>
        <p:spPr>
          <a:xfrm>
            <a:off x="457200" y="3409408"/>
            <a:ext cx="3886200" cy="1645920"/>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3546567"/>
            <a:ext cx="3749040" cy="1323439"/>
          </a:xfrm>
          <a:prstGeom prst="rect">
            <a:avLst/>
          </a:prstGeom>
          <a:noFill/>
        </p:spPr>
        <p:txBody>
          <a:bodyPr wrap="square">
            <a:spAutoFit/>
          </a:bodyPr>
          <a:lstStyle/>
          <a:p>
            <a:pPr>
              <a:defRPr sz="1500" b="1">
                <a:solidFill>
                  <a:srgbClr val="87CEEB"/>
                </a:solidFill>
              </a:defRPr>
            </a:pPr>
            <a:r>
              <a:rPr sz="1600" dirty="0"/>
              <a:t>📊 </a:t>
            </a:r>
            <a:r>
              <a:rPr sz="1600" dirty="0" err="1"/>
              <a:t>Biomarcador</a:t>
            </a:r>
            <a:r>
              <a:rPr sz="1600" dirty="0"/>
              <a:t> </a:t>
            </a:r>
            <a:r>
              <a:rPr sz="1600" dirty="0" err="1"/>
              <a:t>Validado</a:t>
            </a:r>
            <a:r>
              <a:rPr sz="1600" dirty="0"/>
              <a:t> </a:t>
            </a:r>
            <a:r>
              <a:rPr sz="1600" dirty="0" err="1"/>
              <a:t>Científicamente</a:t>
            </a:r>
            <a:endParaRPr lang="es-ES" sz="1600" dirty="0"/>
          </a:p>
          <a:p>
            <a:pPr>
              <a:defRPr sz="1500" b="1">
                <a:solidFill>
                  <a:srgbClr val="87CEEB"/>
                </a:solidFill>
              </a:defRPr>
            </a:pPr>
            <a:endParaRPr sz="1600" dirty="0"/>
          </a:p>
          <a:p>
            <a:pPr>
              <a:defRPr sz="1200"/>
            </a:pPr>
            <a:r>
              <a:rPr sz="1600" dirty="0"/>
              <a:t>Meta-</a:t>
            </a:r>
            <a:r>
              <a:rPr sz="1600" dirty="0" err="1"/>
              <a:t>análisis</a:t>
            </a:r>
            <a:r>
              <a:rPr sz="1600" dirty="0"/>
              <a:t> de 51 </a:t>
            </a:r>
            <a:r>
              <a:rPr sz="1600" dirty="0" err="1"/>
              <a:t>estudios</a:t>
            </a:r>
            <a:r>
              <a:rPr sz="1600" dirty="0"/>
              <a:t> </a:t>
            </a:r>
            <a:r>
              <a:rPr sz="1600" dirty="0" err="1"/>
              <a:t>confirma</a:t>
            </a:r>
            <a:r>
              <a:rPr sz="1600" dirty="0"/>
              <a:t> </a:t>
            </a:r>
            <a:r>
              <a:rPr sz="1600" dirty="0" err="1"/>
              <a:t>utilidad</a:t>
            </a:r>
            <a:r>
              <a:rPr sz="1600" dirty="0"/>
              <a:t> </a:t>
            </a:r>
            <a:r>
              <a:rPr sz="1600" dirty="0" err="1"/>
              <a:t>clínica</a:t>
            </a:r>
            <a:r>
              <a:rPr sz="1600" dirty="0"/>
              <a:t> de </a:t>
            </a:r>
            <a:r>
              <a:rPr sz="1600" dirty="0" err="1"/>
              <a:t>biomarcadores</a:t>
            </a:r>
            <a:r>
              <a:rPr sz="1600" dirty="0"/>
              <a:t> EEG </a:t>
            </a:r>
            <a:r>
              <a:rPr sz="1600" dirty="0" err="1"/>
              <a:t>en</a:t>
            </a:r>
            <a:r>
              <a:rPr sz="1600" dirty="0"/>
              <a:t> </a:t>
            </a:r>
            <a:r>
              <a:rPr sz="1600" dirty="0" err="1"/>
              <a:t>neuromodulación</a:t>
            </a:r>
            <a:endParaRPr sz="1600" dirty="0"/>
          </a:p>
        </p:txBody>
      </p:sp>
      <p:sp>
        <p:nvSpPr>
          <p:cNvPr id="7" name="Rectangle 6"/>
          <p:cNvSpPr/>
          <p:nvPr/>
        </p:nvSpPr>
        <p:spPr>
          <a:xfrm>
            <a:off x="4800600" y="3409408"/>
            <a:ext cx="3886200" cy="1645920"/>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3546567"/>
            <a:ext cx="3611880" cy="1323439"/>
          </a:xfrm>
          <a:prstGeom prst="rect">
            <a:avLst/>
          </a:prstGeom>
          <a:noFill/>
        </p:spPr>
        <p:txBody>
          <a:bodyPr wrap="square">
            <a:spAutoFit/>
          </a:bodyPr>
          <a:lstStyle/>
          <a:p>
            <a:pPr>
              <a:defRPr sz="1500" b="1">
                <a:solidFill>
                  <a:srgbClr val="87CEEB"/>
                </a:solidFill>
              </a:defRPr>
            </a:pPr>
            <a:r>
              <a:rPr sz="1600" dirty="0"/>
              <a:t>🎯 Medicina </a:t>
            </a:r>
            <a:r>
              <a:rPr sz="1600" dirty="0" err="1"/>
              <a:t>Personalizada</a:t>
            </a:r>
            <a:r>
              <a:rPr sz="1600" dirty="0"/>
              <a:t> </a:t>
            </a:r>
            <a:r>
              <a:rPr sz="1600" dirty="0" err="1"/>
              <a:t>Evidenciada</a:t>
            </a:r>
            <a:endParaRPr lang="es-ES" sz="1600" dirty="0"/>
          </a:p>
          <a:p>
            <a:pPr>
              <a:defRPr sz="1500" b="1">
                <a:solidFill>
                  <a:srgbClr val="87CEEB"/>
                </a:solidFill>
              </a:defRPr>
            </a:pPr>
            <a:endParaRPr sz="1600" dirty="0"/>
          </a:p>
          <a:p>
            <a:pPr>
              <a:defRPr sz="1200"/>
            </a:pPr>
            <a:r>
              <a:rPr sz="1600" dirty="0" err="1"/>
              <a:t>Combinación</a:t>
            </a:r>
            <a:r>
              <a:rPr sz="1600" dirty="0"/>
              <a:t> de </a:t>
            </a:r>
            <a:r>
              <a:rPr sz="1600" dirty="0" err="1"/>
              <a:t>medidas</a:t>
            </a:r>
            <a:r>
              <a:rPr sz="1600" dirty="0"/>
              <a:t> EEG y </a:t>
            </a:r>
            <a:r>
              <a:rPr sz="1600" dirty="0" err="1"/>
              <a:t>síntomas</a:t>
            </a:r>
            <a:r>
              <a:rPr sz="1600" dirty="0"/>
              <a:t> </a:t>
            </a:r>
            <a:r>
              <a:rPr sz="1600" dirty="0" err="1"/>
              <a:t>optimiza</a:t>
            </a:r>
            <a:r>
              <a:rPr sz="1600" dirty="0"/>
              <a:t> </a:t>
            </a:r>
            <a:r>
              <a:rPr sz="1600" dirty="0" err="1"/>
              <a:t>predicción</a:t>
            </a:r>
            <a:r>
              <a:rPr sz="1600" dirty="0"/>
              <a:t> de </a:t>
            </a:r>
            <a:r>
              <a:rPr sz="1600" dirty="0" err="1"/>
              <a:t>respuesta</a:t>
            </a:r>
            <a:r>
              <a:rPr sz="1600" dirty="0"/>
              <a:t> (AUC &gt;0.75)</a:t>
            </a:r>
          </a:p>
        </p:txBody>
      </p:sp>
      <p:sp>
        <p:nvSpPr>
          <p:cNvPr id="9" name="Rectangle 8"/>
          <p:cNvSpPr/>
          <p:nvPr/>
        </p:nvSpPr>
        <p:spPr>
          <a:xfrm>
            <a:off x="457200" y="5238208"/>
            <a:ext cx="3886200" cy="1460599"/>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94360" y="5375368"/>
            <a:ext cx="3611880" cy="1323439"/>
          </a:xfrm>
          <a:prstGeom prst="rect">
            <a:avLst/>
          </a:prstGeom>
          <a:noFill/>
        </p:spPr>
        <p:txBody>
          <a:bodyPr wrap="square">
            <a:spAutoFit/>
          </a:bodyPr>
          <a:lstStyle/>
          <a:p>
            <a:pPr>
              <a:defRPr sz="1500" b="1">
                <a:solidFill>
                  <a:srgbClr val="87CEEB"/>
                </a:solidFill>
              </a:defRPr>
            </a:pPr>
            <a:r>
              <a:rPr sz="1600" dirty="0"/>
              <a:t>🔬 </a:t>
            </a:r>
            <a:r>
              <a:rPr sz="1600" dirty="0" err="1"/>
              <a:t>Metodología</a:t>
            </a:r>
            <a:r>
              <a:rPr sz="1600" dirty="0"/>
              <a:t> </a:t>
            </a:r>
            <a:r>
              <a:rPr sz="1600" dirty="0" err="1"/>
              <a:t>Científicamente</a:t>
            </a:r>
            <a:r>
              <a:rPr sz="1600" dirty="0"/>
              <a:t> </a:t>
            </a:r>
            <a:r>
              <a:rPr sz="1600" dirty="0" err="1"/>
              <a:t>Sólida</a:t>
            </a:r>
            <a:endParaRPr lang="es-ES" sz="1600" dirty="0"/>
          </a:p>
          <a:p>
            <a:pPr>
              <a:defRPr sz="1500" b="1">
                <a:solidFill>
                  <a:srgbClr val="87CEEB"/>
                </a:solidFill>
              </a:defRPr>
            </a:pPr>
            <a:endParaRPr sz="1600" dirty="0"/>
          </a:p>
          <a:p>
            <a:pPr>
              <a:defRPr sz="1200"/>
            </a:pPr>
            <a:r>
              <a:rPr sz="1600" dirty="0" err="1"/>
              <a:t>Análisis</a:t>
            </a:r>
            <a:r>
              <a:rPr sz="1600" dirty="0"/>
              <a:t> </a:t>
            </a:r>
            <a:r>
              <a:rPr sz="1600" dirty="0" err="1"/>
              <a:t>normativo</a:t>
            </a:r>
            <a:r>
              <a:rPr sz="1600" dirty="0"/>
              <a:t> + </a:t>
            </a:r>
            <a:r>
              <a:rPr sz="1600" dirty="0" err="1"/>
              <a:t>índices</a:t>
            </a:r>
            <a:r>
              <a:rPr sz="1600" dirty="0"/>
              <a:t> </a:t>
            </a:r>
            <a:r>
              <a:rPr sz="1600" dirty="0" err="1"/>
              <a:t>funcionales</a:t>
            </a:r>
            <a:r>
              <a:rPr sz="1600" dirty="0"/>
              <a:t> + </a:t>
            </a:r>
            <a:r>
              <a:rPr sz="1600" dirty="0" err="1"/>
              <a:t>ClinicalQ</a:t>
            </a:r>
            <a:r>
              <a:rPr sz="1600" dirty="0"/>
              <a:t> + </a:t>
            </a:r>
            <a:r>
              <a:rPr sz="1600" dirty="0" err="1"/>
              <a:t>topografía</a:t>
            </a:r>
            <a:r>
              <a:rPr sz="1600" dirty="0"/>
              <a:t>: </a:t>
            </a:r>
            <a:r>
              <a:rPr sz="1600" dirty="0" err="1"/>
              <a:t>enfoque</a:t>
            </a:r>
            <a:r>
              <a:rPr sz="1600" dirty="0"/>
              <a:t> multidimensional </a:t>
            </a:r>
            <a:r>
              <a:rPr sz="1600" dirty="0" err="1"/>
              <a:t>validado</a:t>
            </a:r>
            <a:endParaRPr sz="1600" dirty="0"/>
          </a:p>
        </p:txBody>
      </p:sp>
      <p:sp>
        <p:nvSpPr>
          <p:cNvPr id="11" name="Rectangle 10"/>
          <p:cNvSpPr/>
          <p:nvPr/>
        </p:nvSpPr>
        <p:spPr>
          <a:xfrm>
            <a:off x="4800600" y="5238208"/>
            <a:ext cx="3886200" cy="1460599"/>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937760" y="5375368"/>
            <a:ext cx="3611880" cy="1077218"/>
          </a:xfrm>
          <a:prstGeom prst="rect">
            <a:avLst/>
          </a:prstGeom>
          <a:noFill/>
        </p:spPr>
        <p:txBody>
          <a:bodyPr wrap="square">
            <a:spAutoFit/>
          </a:bodyPr>
          <a:lstStyle/>
          <a:p>
            <a:pPr>
              <a:defRPr sz="1500" b="1">
                <a:solidFill>
                  <a:srgbClr val="87CEEB"/>
                </a:solidFill>
              </a:defRPr>
            </a:pPr>
            <a:r>
              <a:rPr sz="1600" dirty="0"/>
              <a:t>🧠 </a:t>
            </a:r>
            <a:r>
              <a:rPr sz="1600" dirty="0" err="1"/>
              <a:t>Evidencia</a:t>
            </a:r>
            <a:r>
              <a:rPr sz="1600" dirty="0"/>
              <a:t> </a:t>
            </a:r>
            <a:r>
              <a:rPr sz="1600" dirty="0" err="1"/>
              <a:t>Clínica</a:t>
            </a:r>
            <a:r>
              <a:rPr sz="1600" dirty="0"/>
              <a:t> </a:t>
            </a:r>
            <a:r>
              <a:rPr sz="1600" dirty="0" err="1"/>
              <a:t>Objetiva</a:t>
            </a:r>
            <a:endParaRPr lang="es-ES" sz="1600" dirty="0"/>
          </a:p>
          <a:p>
            <a:pPr>
              <a:defRPr sz="1500" b="1">
                <a:solidFill>
                  <a:srgbClr val="87CEEB"/>
                </a:solidFill>
              </a:defRPr>
            </a:pPr>
            <a:endParaRPr sz="1600" dirty="0"/>
          </a:p>
          <a:p>
            <a:pPr>
              <a:defRPr sz="1200"/>
            </a:pPr>
            <a:r>
              <a:rPr sz="1600" dirty="0" err="1"/>
              <a:t>Paciente</a:t>
            </a:r>
            <a:r>
              <a:rPr sz="1600" dirty="0"/>
              <a:t> A: -77.3% TBR, </a:t>
            </a:r>
            <a:r>
              <a:rPr sz="1600" dirty="0" err="1"/>
              <a:t>normalización</a:t>
            </a:r>
            <a:r>
              <a:rPr sz="1600" dirty="0"/>
              <a:t> </a:t>
            </a:r>
            <a:r>
              <a:rPr sz="1600" dirty="0" err="1"/>
              <a:t>emocional</a:t>
            </a:r>
            <a:r>
              <a:rPr sz="1600" dirty="0"/>
              <a:t>, </a:t>
            </a:r>
            <a:r>
              <a:rPr sz="1600" dirty="0" err="1"/>
              <a:t>optimización</a:t>
            </a:r>
            <a:r>
              <a:rPr sz="1600" dirty="0"/>
              <a:t> alfa 9→11Hz</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Referencias Científicas</a:t>
            </a:r>
          </a:p>
        </p:txBody>
      </p:sp>
      <p:sp>
        <p:nvSpPr>
          <p:cNvPr id="3" name="TextBox 2"/>
          <p:cNvSpPr txBox="1"/>
          <p:nvPr/>
        </p:nvSpPr>
        <p:spPr>
          <a:xfrm>
            <a:off x="457200" y="1097280"/>
            <a:ext cx="8229600" cy="5668218"/>
          </a:xfrm>
          <a:prstGeom prst="rect">
            <a:avLst/>
          </a:prstGeom>
          <a:noFill/>
        </p:spPr>
        <p:txBody>
          <a:bodyPr wrap="square">
            <a:spAutoFit/>
          </a:bodyPr>
          <a:lstStyle/>
          <a:p>
            <a:pPr>
              <a:spcAft>
                <a:spcPts val="1000"/>
              </a:spcAft>
              <a:defRPr sz="1200">
                <a:solidFill>
                  <a:srgbClr val="FFFFFF"/>
                </a:solidFill>
              </a:defRPr>
            </a:pPr>
            <a:r>
              <a:rPr sz="1600" dirty="0"/>
              <a:t>• Bosch-Bayard et al. (2001).3D Statistical Parametric Mapping of EEG Source Spectra by Means of Variable Resolution Electromagnetic Tomography (VARETA).Clinical EEG and Neuroscience, 32(2), 47–61. https://doi.org/10.1177/155005940103200203</a:t>
            </a:r>
          </a:p>
          <a:p>
            <a:pPr>
              <a:spcAft>
                <a:spcPts val="1000"/>
              </a:spcAft>
              <a:defRPr sz="1200">
                <a:solidFill>
                  <a:srgbClr val="FFFFFF"/>
                </a:solidFill>
              </a:defRPr>
            </a:pPr>
            <a:r>
              <a:rPr sz="1600" dirty="0"/>
              <a:t>• Bosch-Bayard et al. (2022).EEG effective connectivity during the first year of life mirrors brain synaptogenesis, myelination, and early right hemisphere predominance.</a:t>
            </a:r>
            <a:r>
              <a:rPr lang="es-ES" sz="1600" dirty="0"/>
              <a:t> </a:t>
            </a:r>
            <a:r>
              <a:rPr sz="1600" dirty="0"/>
              <a:t>Neuroimage, 252. https://doi.org/10.1016/j.neuroimage.2022.119035</a:t>
            </a:r>
          </a:p>
          <a:p>
            <a:pPr>
              <a:spcAft>
                <a:spcPts val="1000"/>
              </a:spcAft>
              <a:defRPr sz="1200">
                <a:solidFill>
                  <a:srgbClr val="FFFFFF"/>
                </a:solidFill>
              </a:defRPr>
            </a:pPr>
            <a:r>
              <a:rPr sz="1600" dirty="0"/>
              <a:t>• Bosch-Bayard et al. (2020).A Quantitative EEG Toolbox for the MNI Neuroinformatics </a:t>
            </a:r>
            <a:r>
              <a:rPr sz="1600" dirty="0" err="1"/>
              <a:t>Ecosystem.Front</a:t>
            </a:r>
            <a:r>
              <a:rPr sz="1600" dirty="0"/>
              <a:t> Neuroinform.14:33</a:t>
            </a:r>
          </a:p>
          <a:p>
            <a:pPr>
              <a:spcAft>
                <a:spcPts val="1000"/>
              </a:spcAft>
              <a:defRPr sz="1200">
                <a:solidFill>
                  <a:srgbClr val="FFFFFF"/>
                </a:solidFill>
              </a:defRPr>
            </a:pPr>
            <a:r>
              <a:rPr sz="1600" dirty="0"/>
              <a:t>• Watts et al. (2022).Predicting treatment response using EEG in major depressive disorder: A machine-learning meta-</a:t>
            </a:r>
            <a:r>
              <a:rPr sz="1600" dirty="0" err="1"/>
              <a:t>analysis.Translational</a:t>
            </a:r>
            <a:r>
              <a:rPr sz="1600" dirty="0"/>
              <a:t> Psychiatry, 12(1), 332. https://doi.org/10.1038/s41398-022-02064-z</a:t>
            </a:r>
          </a:p>
          <a:p>
            <a:pPr>
              <a:spcAft>
                <a:spcPts val="1000"/>
              </a:spcAft>
              <a:defRPr sz="1200">
                <a:solidFill>
                  <a:srgbClr val="FFFFFF"/>
                </a:solidFill>
              </a:defRPr>
            </a:pPr>
            <a:r>
              <a:rPr sz="1600" dirty="0"/>
              <a:t>• </a:t>
            </a:r>
            <a:r>
              <a:rPr sz="1600" dirty="0" err="1"/>
              <a:t>Strafella</a:t>
            </a:r>
            <a:r>
              <a:rPr sz="1600" dirty="0"/>
              <a:t> et al. (2022).Resting and TMS-EEG markers of treatment response in major depressive disorder: A systematic </a:t>
            </a:r>
            <a:r>
              <a:rPr sz="1600" dirty="0" err="1"/>
              <a:t>review.PMC</a:t>
            </a:r>
            <a:endParaRPr sz="1600" dirty="0"/>
          </a:p>
          <a:p>
            <a:pPr>
              <a:spcAft>
                <a:spcPts val="1000"/>
              </a:spcAft>
              <a:defRPr sz="1200">
                <a:solidFill>
                  <a:srgbClr val="FFFFFF"/>
                </a:solidFill>
              </a:defRPr>
            </a:pPr>
            <a:r>
              <a:rPr sz="1600" dirty="0"/>
              <a:t>• Bares et al. (2015).QEEG Theta </a:t>
            </a:r>
            <a:r>
              <a:rPr sz="1600" dirty="0" err="1"/>
              <a:t>Cordance</a:t>
            </a:r>
            <a:r>
              <a:rPr sz="1600" dirty="0"/>
              <a:t> in the Prediction of Treatment Outcome to Prefrontal </a:t>
            </a:r>
            <a:r>
              <a:rPr sz="1600" dirty="0" err="1"/>
              <a:t>rTMS</a:t>
            </a:r>
            <a:r>
              <a:rPr sz="1600" dirty="0"/>
              <a:t> or </a:t>
            </a:r>
            <a:r>
              <a:rPr sz="1600" dirty="0" err="1"/>
              <a:t>Venlafaxine.Clin</a:t>
            </a:r>
            <a:r>
              <a:rPr sz="1600" dirty="0"/>
              <a:t> EEG Neurosci.46(2):73-80</a:t>
            </a:r>
          </a:p>
          <a:p>
            <a:pPr>
              <a:spcAft>
                <a:spcPts val="1000"/>
              </a:spcAft>
              <a:defRPr sz="1200">
                <a:solidFill>
                  <a:srgbClr val="FFFFFF"/>
                </a:solidFill>
              </a:defRPr>
            </a:pPr>
            <a:r>
              <a:rPr sz="1600" dirty="0"/>
              <a:t>• Hunter et al. (2018).Change in Quantitative EEG Theta </a:t>
            </a:r>
            <a:r>
              <a:rPr sz="1600" dirty="0" err="1"/>
              <a:t>Cordance</a:t>
            </a:r>
            <a:r>
              <a:rPr sz="1600" dirty="0"/>
              <a:t> as Predictor of </a:t>
            </a:r>
            <a:r>
              <a:rPr sz="1600" dirty="0" err="1"/>
              <a:t>rTMS</a:t>
            </a:r>
            <a:r>
              <a:rPr sz="1600" dirty="0"/>
              <a:t> </a:t>
            </a:r>
            <a:r>
              <a:rPr sz="1600" dirty="0" err="1"/>
              <a:t>Outcome.Clin</a:t>
            </a:r>
            <a:r>
              <a:rPr sz="1600" dirty="0"/>
              <a:t> EEG Neurosci.49(5):306-315</a:t>
            </a:r>
          </a:p>
          <a:p>
            <a:pPr>
              <a:spcAft>
                <a:spcPts val="1000"/>
              </a:spcAft>
              <a:defRPr sz="1200">
                <a:solidFill>
                  <a:srgbClr val="FFFFFF"/>
                </a:solidFill>
              </a:defRPr>
            </a:pPr>
            <a:r>
              <a:rPr sz="1600" dirty="0"/>
              <a:t>• Scientific Reports (2023).TMS-EEG perturbation biomarkers for classification. Accuracy: 92.95%, Sensitivity: 96.15%</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9E98B1-B0E7-6343-62D9-DF9956F61B82}"/>
              </a:ext>
            </a:extLst>
          </p:cNvPr>
          <p:cNvSpPr txBox="1"/>
          <p:nvPr/>
        </p:nvSpPr>
        <p:spPr>
          <a:xfrm>
            <a:off x="32137" y="82900"/>
            <a:ext cx="4122856" cy="369332"/>
          </a:xfrm>
          <a:prstGeom prst="rect">
            <a:avLst/>
          </a:prstGeom>
          <a:noFill/>
        </p:spPr>
        <p:txBody>
          <a:bodyPr wrap="square" rtlCol="0">
            <a:spAutoFit/>
          </a:bodyPr>
          <a:lstStyle/>
          <a:p>
            <a:r>
              <a:rPr lang="en-US" dirty="0" err="1">
                <a:solidFill>
                  <a:schemeClr val="bg1"/>
                </a:solidFill>
              </a:rPr>
              <a:t>Modelo</a:t>
            </a:r>
            <a:r>
              <a:rPr lang="en-US" dirty="0">
                <a:solidFill>
                  <a:schemeClr val="bg1"/>
                </a:solidFill>
              </a:rPr>
              <a:t> de I</a:t>
            </a:r>
            <a:r>
              <a:rPr lang="es-ES" dirty="0" err="1">
                <a:solidFill>
                  <a:schemeClr val="bg1"/>
                </a:solidFill>
              </a:rPr>
              <a:t>nforme</a:t>
            </a:r>
            <a:r>
              <a:rPr lang="es-ES" dirty="0">
                <a:solidFill>
                  <a:schemeClr val="bg1"/>
                </a:solidFill>
              </a:rPr>
              <a:t> básico tipo del EEG</a:t>
            </a:r>
          </a:p>
        </p:txBody>
      </p:sp>
      <p:pic>
        <p:nvPicPr>
          <p:cNvPr id="3" name="Picture 2">
            <a:extLst>
              <a:ext uri="{FF2B5EF4-FFF2-40B4-BE49-F238E27FC236}">
                <a16:creationId xmlns:a16="http://schemas.microsoft.com/office/drawing/2014/main" id="{F3FFC7D6-F7BF-1013-2D46-BBA57035AA5A}"/>
              </a:ext>
            </a:extLst>
          </p:cNvPr>
          <p:cNvPicPr>
            <a:picLocks noChangeAspect="1"/>
          </p:cNvPicPr>
          <p:nvPr/>
        </p:nvPicPr>
        <p:blipFill>
          <a:blip r:embed="rId2"/>
          <a:stretch>
            <a:fillRect/>
          </a:stretch>
        </p:blipFill>
        <p:spPr>
          <a:xfrm>
            <a:off x="104490" y="726621"/>
            <a:ext cx="4284000" cy="5943598"/>
          </a:xfrm>
          <a:prstGeom prst="rect">
            <a:avLst/>
          </a:prstGeom>
        </p:spPr>
      </p:pic>
      <p:pic>
        <p:nvPicPr>
          <p:cNvPr id="4" name="Picture 3">
            <a:extLst>
              <a:ext uri="{FF2B5EF4-FFF2-40B4-BE49-F238E27FC236}">
                <a16:creationId xmlns:a16="http://schemas.microsoft.com/office/drawing/2014/main" id="{CD31F33E-AA1E-5D9A-4233-53F5725578C9}"/>
              </a:ext>
            </a:extLst>
          </p:cNvPr>
          <p:cNvPicPr>
            <a:picLocks noChangeAspect="1"/>
          </p:cNvPicPr>
          <p:nvPr/>
        </p:nvPicPr>
        <p:blipFill>
          <a:blip r:embed="rId3"/>
          <a:stretch>
            <a:fillRect/>
          </a:stretch>
        </p:blipFill>
        <p:spPr>
          <a:xfrm>
            <a:off x="4648161" y="184599"/>
            <a:ext cx="4284000" cy="6485620"/>
          </a:xfrm>
          <a:prstGeom prst="rect">
            <a:avLst/>
          </a:prstGeom>
        </p:spPr>
      </p:pic>
    </p:spTree>
    <p:extLst>
      <p:ext uri="{BB962C8B-B14F-4D97-AF65-F5344CB8AC3E}">
        <p14:creationId xmlns:p14="http://schemas.microsoft.com/office/powerpoint/2010/main" val="22669632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720C29-332B-F931-1F9B-927F9F8A3A16}"/>
              </a:ext>
            </a:extLst>
          </p:cNvPr>
          <p:cNvPicPr>
            <a:picLocks noChangeAspect="1"/>
          </p:cNvPicPr>
          <p:nvPr/>
        </p:nvPicPr>
        <p:blipFill>
          <a:blip r:embed="rId2"/>
          <a:stretch>
            <a:fillRect/>
          </a:stretch>
        </p:blipFill>
        <p:spPr>
          <a:xfrm>
            <a:off x="1432246" y="545752"/>
            <a:ext cx="4044048" cy="6192000"/>
          </a:xfrm>
          <a:prstGeom prst="rect">
            <a:avLst/>
          </a:prstGeom>
        </p:spPr>
      </p:pic>
      <p:pic>
        <p:nvPicPr>
          <p:cNvPr id="8" name="Picture 7">
            <a:extLst>
              <a:ext uri="{FF2B5EF4-FFF2-40B4-BE49-F238E27FC236}">
                <a16:creationId xmlns:a16="http://schemas.microsoft.com/office/drawing/2014/main" id="{236889F6-2874-5634-8DE4-004AD39C887D}"/>
              </a:ext>
            </a:extLst>
          </p:cNvPr>
          <p:cNvPicPr>
            <a:picLocks noChangeAspect="1"/>
          </p:cNvPicPr>
          <p:nvPr/>
        </p:nvPicPr>
        <p:blipFill>
          <a:blip r:embed="rId3"/>
          <a:stretch>
            <a:fillRect/>
          </a:stretch>
        </p:blipFill>
        <p:spPr>
          <a:xfrm>
            <a:off x="5660319" y="1411261"/>
            <a:ext cx="3375000" cy="3287338"/>
          </a:xfrm>
          <a:prstGeom prst="rect">
            <a:avLst/>
          </a:prstGeom>
        </p:spPr>
      </p:pic>
      <p:pic>
        <p:nvPicPr>
          <p:cNvPr id="9" name="Picture 8">
            <a:extLst>
              <a:ext uri="{FF2B5EF4-FFF2-40B4-BE49-F238E27FC236}">
                <a16:creationId xmlns:a16="http://schemas.microsoft.com/office/drawing/2014/main" id="{9974526A-B485-569A-FB01-AFBBECBF9D7F}"/>
              </a:ext>
            </a:extLst>
          </p:cNvPr>
          <p:cNvPicPr>
            <a:picLocks noChangeAspect="1"/>
          </p:cNvPicPr>
          <p:nvPr/>
        </p:nvPicPr>
        <p:blipFill>
          <a:blip r:embed="rId4"/>
          <a:stretch>
            <a:fillRect/>
          </a:stretch>
        </p:blipFill>
        <p:spPr>
          <a:xfrm>
            <a:off x="5660319" y="545752"/>
            <a:ext cx="3375000" cy="761119"/>
          </a:xfrm>
          <a:prstGeom prst="rect">
            <a:avLst/>
          </a:prstGeom>
        </p:spPr>
      </p:pic>
      <p:sp>
        <p:nvSpPr>
          <p:cNvPr id="10" name="TextBox 9">
            <a:extLst>
              <a:ext uri="{FF2B5EF4-FFF2-40B4-BE49-F238E27FC236}">
                <a16:creationId xmlns:a16="http://schemas.microsoft.com/office/drawing/2014/main" id="{D6C1AFFB-C4B1-45BC-B13C-157DCF30920E}"/>
              </a:ext>
            </a:extLst>
          </p:cNvPr>
          <p:cNvSpPr txBox="1"/>
          <p:nvPr/>
        </p:nvSpPr>
        <p:spPr>
          <a:xfrm>
            <a:off x="32137" y="3498043"/>
            <a:ext cx="1400109" cy="1169551"/>
          </a:xfrm>
          <a:prstGeom prst="rect">
            <a:avLst/>
          </a:prstGeom>
          <a:noFill/>
        </p:spPr>
        <p:txBody>
          <a:bodyPr wrap="square" rtlCol="0">
            <a:spAutoFit/>
          </a:bodyPr>
          <a:lstStyle/>
          <a:p>
            <a:r>
              <a:rPr lang="es-ES" sz="1400" dirty="0">
                <a:solidFill>
                  <a:schemeClr val="bg1"/>
                </a:solidFill>
              </a:rPr>
              <a:t>Segmentos representativos de la actividad eléctrica del sujeto</a:t>
            </a:r>
          </a:p>
        </p:txBody>
      </p:sp>
      <p:sp>
        <p:nvSpPr>
          <p:cNvPr id="11" name="TextBox 10">
            <a:extLst>
              <a:ext uri="{FF2B5EF4-FFF2-40B4-BE49-F238E27FC236}">
                <a16:creationId xmlns:a16="http://schemas.microsoft.com/office/drawing/2014/main" id="{DD2522B3-336F-410A-DD64-2C64084D6DAB}"/>
              </a:ext>
            </a:extLst>
          </p:cNvPr>
          <p:cNvSpPr txBox="1"/>
          <p:nvPr/>
        </p:nvSpPr>
        <p:spPr>
          <a:xfrm>
            <a:off x="5549807" y="4802989"/>
            <a:ext cx="3596024" cy="1169551"/>
          </a:xfrm>
          <a:prstGeom prst="rect">
            <a:avLst/>
          </a:prstGeom>
          <a:noFill/>
        </p:spPr>
        <p:txBody>
          <a:bodyPr wrap="square" rtlCol="0">
            <a:spAutoFit/>
          </a:bodyPr>
          <a:lstStyle/>
          <a:p>
            <a:r>
              <a:rPr lang="es-ES" sz="1400" dirty="0">
                <a:solidFill>
                  <a:schemeClr val="bg1"/>
                </a:solidFill>
              </a:rPr>
              <a:t>Mapas topográficos de Banda ancha mostrando valores crudos y normados (valores probabilísticos Z de desviación de la normalidad) en las bandas tradicionales: Delta, Theta, Alpha y Beta.</a:t>
            </a:r>
          </a:p>
        </p:txBody>
      </p:sp>
      <p:sp>
        <p:nvSpPr>
          <p:cNvPr id="3" name="TextBox 2">
            <a:extLst>
              <a:ext uri="{FF2B5EF4-FFF2-40B4-BE49-F238E27FC236}">
                <a16:creationId xmlns:a16="http://schemas.microsoft.com/office/drawing/2014/main" id="{B219E36B-1BCD-E33C-1B2D-C02EA77148A0}"/>
              </a:ext>
            </a:extLst>
          </p:cNvPr>
          <p:cNvSpPr txBox="1"/>
          <p:nvPr/>
        </p:nvSpPr>
        <p:spPr>
          <a:xfrm>
            <a:off x="32137" y="82900"/>
            <a:ext cx="4122856" cy="369332"/>
          </a:xfrm>
          <a:prstGeom prst="rect">
            <a:avLst/>
          </a:prstGeom>
          <a:noFill/>
        </p:spPr>
        <p:txBody>
          <a:bodyPr wrap="square" rtlCol="0">
            <a:spAutoFit/>
          </a:bodyPr>
          <a:lstStyle/>
          <a:p>
            <a:r>
              <a:rPr lang="en-US" dirty="0" err="1">
                <a:solidFill>
                  <a:schemeClr val="bg1"/>
                </a:solidFill>
              </a:rPr>
              <a:t>Modelo</a:t>
            </a:r>
            <a:r>
              <a:rPr lang="en-US" dirty="0">
                <a:solidFill>
                  <a:schemeClr val="bg1"/>
                </a:solidFill>
              </a:rPr>
              <a:t> de I</a:t>
            </a:r>
            <a:r>
              <a:rPr lang="es-ES" dirty="0" err="1">
                <a:solidFill>
                  <a:schemeClr val="bg1"/>
                </a:solidFill>
              </a:rPr>
              <a:t>nforme</a:t>
            </a:r>
            <a:r>
              <a:rPr lang="es-ES" dirty="0">
                <a:solidFill>
                  <a:schemeClr val="bg1"/>
                </a:solidFill>
              </a:rPr>
              <a:t> básico tipo del EEG</a:t>
            </a:r>
          </a:p>
        </p:txBody>
      </p:sp>
    </p:spTree>
    <p:extLst>
      <p:ext uri="{BB962C8B-B14F-4D97-AF65-F5344CB8AC3E}">
        <p14:creationId xmlns:p14="http://schemas.microsoft.com/office/powerpoint/2010/main" val="2736403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223A1E0-5471-1C54-FCA6-5AAF414B2C98}"/>
              </a:ext>
            </a:extLst>
          </p:cNvPr>
          <p:cNvGrpSpPr/>
          <p:nvPr/>
        </p:nvGrpSpPr>
        <p:grpSpPr>
          <a:xfrm>
            <a:off x="5330661" y="1759644"/>
            <a:ext cx="3498168" cy="4086420"/>
            <a:chOff x="5330661" y="1759644"/>
            <a:chExt cx="3498168" cy="4086420"/>
          </a:xfrm>
        </p:grpSpPr>
        <p:pic>
          <p:nvPicPr>
            <p:cNvPr id="12" name="Picture 11">
              <a:extLst>
                <a:ext uri="{FF2B5EF4-FFF2-40B4-BE49-F238E27FC236}">
                  <a16:creationId xmlns:a16="http://schemas.microsoft.com/office/drawing/2014/main" id="{3771D02E-FCF5-D0F3-DCB4-FD5211C0A3AE}"/>
                </a:ext>
              </a:extLst>
            </p:cNvPr>
            <p:cNvPicPr>
              <a:picLocks noChangeAspect="1"/>
            </p:cNvPicPr>
            <p:nvPr/>
          </p:nvPicPr>
          <p:blipFill>
            <a:blip r:embed="rId2"/>
            <a:stretch>
              <a:fillRect/>
            </a:stretch>
          </p:blipFill>
          <p:spPr>
            <a:xfrm>
              <a:off x="5330661" y="1759644"/>
              <a:ext cx="3493797" cy="2102400"/>
            </a:xfrm>
            <a:prstGeom prst="rect">
              <a:avLst/>
            </a:prstGeom>
          </p:spPr>
        </p:pic>
        <p:pic>
          <p:nvPicPr>
            <p:cNvPr id="13" name="Picture 12">
              <a:extLst>
                <a:ext uri="{FF2B5EF4-FFF2-40B4-BE49-F238E27FC236}">
                  <a16:creationId xmlns:a16="http://schemas.microsoft.com/office/drawing/2014/main" id="{4F5A0AEC-2149-7D44-3973-5A8A61A4695B}"/>
                </a:ext>
              </a:extLst>
            </p:cNvPr>
            <p:cNvPicPr>
              <a:picLocks noChangeAspect="1"/>
            </p:cNvPicPr>
            <p:nvPr/>
          </p:nvPicPr>
          <p:blipFill>
            <a:blip r:embed="rId3"/>
            <a:stretch>
              <a:fillRect/>
            </a:stretch>
          </p:blipFill>
          <p:spPr>
            <a:xfrm>
              <a:off x="5330664" y="3758064"/>
              <a:ext cx="3498165" cy="2088000"/>
            </a:xfrm>
            <a:prstGeom prst="rect">
              <a:avLst/>
            </a:prstGeom>
          </p:spPr>
        </p:pic>
      </p:grpSp>
      <p:sp>
        <p:nvSpPr>
          <p:cNvPr id="14" name="TextBox 13">
            <a:extLst>
              <a:ext uri="{FF2B5EF4-FFF2-40B4-BE49-F238E27FC236}">
                <a16:creationId xmlns:a16="http://schemas.microsoft.com/office/drawing/2014/main" id="{D1DC3EBC-D122-7B83-9FFA-4951484B4A45}"/>
              </a:ext>
            </a:extLst>
          </p:cNvPr>
          <p:cNvSpPr txBox="1"/>
          <p:nvPr/>
        </p:nvSpPr>
        <p:spPr>
          <a:xfrm>
            <a:off x="41799" y="452232"/>
            <a:ext cx="9011766" cy="1169551"/>
          </a:xfrm>
          <a:prstGeom prst="rect">
            <a:avLst/>
          </a:prstGeom>
          <a:noFill/>
        </p:spPr>
        <p:txBody>
          <a:bodyPr wrap="square" rtlCol="0">
            <a:spAutoFit/>
          </a:bodyPr>
          <a:lstStyle/>
          <a:p>
            <a:r>
              <a:rPr lang="es-ES" sz="1400" dirty="0">
                <a:solidFill>
                  <a:schemeClr val="bg1"/>
                </a:solidFill>
              </a:rPr>
              <a:t>Análisis espectral de banda estrecha: valores crudos y normados (medias Z). Logaritmo del Espectro en todas las derivaciones y mapas topográficos en todas las frecuencias.</a:t>
            </a:r>
          </a:p>
          <a:p>
            <a:r>
              <a:rPr lang="es-ES" sz="1400" dirty="0">
                <a:solidFill>
                  <a:schemeClr val="bg1"/>
                </a:solidFill>
              </a:rPr>
              <a:t>Note que los mapas de banda estrecha muestran información más detallada, que permite tener una imagen más exacta. En este caso, los mapas Z muestran un exceso de actividad Alpha entre 10 y 12 Hz,  y una disminución discreta del espectro en frecuencias de las bandas Delta y Theta, que son en realidad signos positivos en esta persona.</a:t>
            </a:r>
          </a:p>
        </p:txBody>
      </p:sp>
      <p:grpSp>
        <p:nvGrpSpPr>
          <p:cNvPr id="6" name="Group 5">
            <a:extLst>
              <a:ext uri="{FF2B5EF4-FFF2-40B4-BE49-F238E27FC236}">
                <a16:creationId xmlns:a16="http://schemas.microsoft.com/office/drawing/2014/main" id="{9527C0EB-D099-3690-2BBA-6DAB30942856}"/>
              </a:ext>
            </a:extLst>
          </p:cNvPr>
          <p:cNvGrpSpPr/>
          <p:nvPr/>
        </p:nvGrpSpPr>
        <p:grpSpPr>
          <a:xfrm>
            <a:off x="779993" y="1663451"/>
            <a:ext cx="3375000" cy="4671727"/>
            <a:chOff x="779993" y="1663451"/>
            <a:chExt cx="3375000" cy="4671727"/>
          </a:xfrm>
        </p:grpSpPr>
        <p:pic>
          <p:nvPicPr>
            <p:cNvPr id="4" name="Picture 3">
              <a:extLst>
                <a:ext uri="{FF2B5EF4-FFF2-40B4-BE49-F238E27FC236}">
                  <a16:creationId xmlns:a16="http://schemas.microsoft.com/office/drawing/2014/main" id="{27D43375-AA2D-83BD-33DE-17C7BB1B0D97}"/>
                </a:ext>
              </a:extLst>
            </p:cNvPr>
            <p:cNvPicPr>
              <a:picLocks noChangeAspect="1"/>
            </p:cNvPicPr>
            <p:nvPr/>
          </p:nvPicPr>
          <p:blipFill>
            <a:blip r:embed="rId4"/>
            <a:stretch>
              <a:fillRect/>
            </a:stretch>
          </p:blipFill>
          <p:spPr>
            <a:xfrm>
              <a:off x="779993" y="1663451"/>
              <a:ext cx="3375000" cy="880568"/>
            </a:xfrm>
            <a:prstGeom prst="rect">
              <a:avLst/>
            </a:prstGeom>
          </p:spPr>
        </p:pic>
        <p:pic>
          <p:nvPicPr>
            <p:cNvPr id="10" name="Picture 9">
              <a:extLst>
                <a:ext uri="{FF2B5EF4-FFF2-40B4-BE49-F238E27FC236}">
                  <a16:creationId xmlns:a16="http://schemas.microsoft.com/office/drawing/2014/main" id="{14E65314-310E-C995-4A20-6B76F2733800}"/>
                </a:ext>
              </a:extLst>
            </p:cNvPr>
            <p:cNvPicPr>
              <a:picLocks noChangeAspect="1"/>
            </p:cNvPicPr>
            <p:nvPr/>
          </p:nvPicPr>
          <p:blipFill>
            <a:blip r:embed="rId5"/>
            <a:stretch>
              <a:fillRect/>
            </a:stretch>
          </p:blipFill>
          <p:spPr>
            <a:xfrm>
              <a:off x="779993" y="4156799"/>
              <a:ext cx="3375000" cy="2178379"/>
            </a:xfrm>
            <a:prstGeom prst="rect">
              <a:avLst/>
            </a:prstGeom>
          </p:spPr>
        </p:pic>
        <p:grpSp>
          <p:nvGrpSpPr>
            <p:cNvPr id="16" name="Group 15">
              <a:extLst>
                <a:ext uri="{FF2B5EF4-FFF2-40B4-BE49-F238E27FC236}">
                  <a16:creationId xmlns:a16="http://schemas.microsoft.com/office/drawing/2014/main" id="{D7762C35-FDB3-8B0B-C2CC-AB29D3A48DCE}"/>
                </a:ext>
              </a:extLst>
            </p:cNvPr>
            <p:cNvGrpSpPr/>
            <p:nvPr/>
          </p:nvGrpSpPr>
          <p:grpSpPr>
            <a:xfrm>
              <a:off x="779993" y="2443698"/>
              <a:ext cx="3375000" cy="1778485"/>
              <a:chOff x="2644402" y="1324375"/>
              <a:chExt cx="4500000" cy="2371313"/>
            </a:xfrm>
          </p:grpSpPr>
          <p:pic>
            <p:nvPicPr>
              <p:cNvPr id="9" name="Picture 8">
                <a:extLst>
                  <a:ext uri="{FF2B5EF4-FFF2-40B4-BE49-F238E27FC236}">
                    <a16:creationId xmlns:a16="http://schemas.microsoft.com/office/drawing/2014/main" id="{86917742-225A-DC09-E88B-9076007F5829}"/>
                  </a:ext>
                </a:extLst>
              </p:cNvPr>
              <p:cNvPicPr>
                <a:picLocks noChangeAspect="1"/>
              </p:cNvPicPr>
              <p:nvPr/>
            </p:nvPicPr>
            <p:blipFill rotWithShape="1">
              <a:blip r:embed="rId6"/>
              <a:srcRect b="58501"/>
              <a:stretch/>
            </p:blipFill>
            <p:spPr>
              <a:xfrm>
                <a:off x="2644402" y="1324375"/>
                <a:ext cx="4500000" cy="2371313"/>
              </a:xfrm>
              <a:prstGeom prst="rect">
                <a:avLst/>
              </a:prstGeom>
            </p:spPr>
          </p:pic>
          <p:sp>
            <p:nvSpPr>
              <p:cNvPr id="15" name="Rectangle 14">
                <a:extLst>
                  <a:ext uri="{FF2B5EF4-FFF2-40B4-BE49-F238E27FC236}">
                    <a16:creationId xmlns:a16="http://schemas.microsoft.com/office/drawing/2014/main" id="{0001C878-25A7-38DD-97C6-3466AE47BEAE}"/>
                  </a:ext>
                </a:extLst>
              </p:cNvPr>
              <p:cNvSpPr/>
              <p:nvPr/>
            </p:nvSpPr>
            <p:spPr>
              <a:xfrm>
                <a:off x="5970534" y="3405783"/>
                <a:ext cx="1089327" cy="199619"/>
              </a:xfrm>
              <a:prstGeom prst="rect">
                <a:avLst/>
              </a:prstGeom>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s-ES" sz="1400">
                  <a:solidFill>
                    <a:schemeClr val="tx1"/>
                  </a:solidFill>
                </a:endParaRPr>
              </a:p>
            </p:txBody>
          </p:sp>
        </p:grpSp>
      </p:grpSp>
      <p:sp>
        <p:nvSpPr>
          <p:cNvPr id="17" name="TextBox 16">
            <a:extLst>
              <a:ext uri="{FF2B5EF4-FFF2-40B4-BE49-F238E27FC236}">
                <a16:creationId xmlns:a16="http://schemas.microsoft.com/office/drawing/2014/main" id="{456D255E-BC7E-EC25-06D8-590D622A315B}"/>
              </a:ext>
            </a:extLst>
          </p:cNvPr>
          <p:cNvSpPr txBox="1"/>
          <p:nvPr/>
        </p:nvSpPr>
        <p:spPr>
          <a:xfrm>
            <a:off x="175847" y="6308233"/>
            <a:ext cx="4813162" cy="523220"/>
          </a:xfrm>
          <a:prstGeom prst="rect">
            <a:avLst/>
          </a:prstGeom>
          <a:noFill/>
        </p:spPr>
        <p:txBody>
          <a:bodyPr wrap="square" rtlCol="0">
            <a:spAutoFit/>
          </a:bodyPr>
          <a:lstStyle/>
          <a:p>
            <a:r>
              <a:rPr lang="es-ES" sz="1400" dirty="0">
                <a:solidFill>
                  <a:schemeClr val="bg1"/>
                </a:solidFill>
              </a:rPr>
              <a:t>Mapas topográficos crudos mostrando la amplitud del espectro en todas las derivaciones, en cada una de las frecuencias.</a:t>
            </a:r>
          </a:p>
        </p:txBody>
      </p:sp>
      <p:sp>
        <p:nvSpPr>
          <p:cNvPr id="18" name="TextBox 17">
            <a:extLst>
              <a:ext uri="{FF2B5EF4-FFF2-40B4-BE49-F238E27FC236}">
                <a16:creationId xmlns:a16="http://schemas.microsoft.com/office/drawing/2014/main" id="{81CE0F25-7309-9F2A-9563-0B9B401AA0D8}"/>
              </a:ext>
            </a:extLst>
          </p:cNvPr>
          <p:cNvSpPr txBox="1"/>
          <p:nvPr/>
        </p:nvSpPr>
        <p:spPr>
          <a:xfrm>
            <a:off x="5100813" y="5868212"/>
            <a:ext cx="3962799" cy="738664"/>
          </a:xfrm>
          <a:prstGeom prst="rect">
            <a:avLst/>
          </a:prstGeom>
          <a:noFill/>
        </p:spPr>
        <p:txBody>
          <a:bodyPr wrap="square" rtlCol="0">
            <a:spAutoFit/>
          </a:bodyPr>
          <a:lstStyle/>
          <a:p>
            <a:r>
              <a:rPr lang="es-ES" sz="1400" dirty="0">
                <a:solidFill>
                  <a:schemeClr val="bg1"/>
                </a:solidFill>
              </a:rPr>
              <a:t>Mapas topográficos de medidas probabilísticas Z en todas las derivaciones y frecuencias, mostrando desviación de la normalidad.</a:t>
            </a:r>
          </a:p>
        </p:txBody>
      </p:sp>
      <p:sp>
        <p:nvSpPr>
          <p:cNvPr id="3" name="TextBox 2">
            <a:extLst>
              <a:ext uri="{FF2B5EF4-FFF2-40B4-BE49-F238E27FC236}">
                <a16:creationId xmlns:a16="http://schemas.microsoft.com/office/drawing/2014/main" id="{F0769FE3-4EBA-4914-2309-B7FE509F9C18}"/>
              </a:ext>
            </a:extLst>
          </p:cNvPr>
          <p:cNvSpPr txBox="1"/>
          <p:nvPr/>
        </p:nvSpPr>
        <p:spPr>
          <a:xfrm>
            <a:off x="32137" y="82900"/>
            <a:ext cx="4122856" cy="369332"/>
          </a:xfrm>
          <a:prstGeom prst="rect">
            <a:avLst/>
          </a:prstGeom>
          <a:noFill/>
        </p:spPr>
        <p:txBody>
          <a:bodyPr wrap="square" rtlCol="0">
            <a:spAutoFit/>
          </a:bodyPr>
          <a:lstStyle/>
          <a:p>
            <a:r>
              <a:rPr lang="en-US" dirty="0" err="1">
                <a:solidFill>
                  <a:schemeClr val="bg1"/>
                </a:solidFill>
              </a:rPr>
              <a:t>Modelo</a:t>
            </a:r>
            <a:r>
              <a:rPr lang="en-US" dirty="0">
                <a:solidFill>
                  <a:schemeClr val="bg1"/>
                </a:solidFill>
              </a:rPr>
              <a:t> de I</a:t>
            </a:r>
            <a:r>
              <a:rPr lang="es-ES" dirty="0" err="1">
                <a:solidFill>
                  <a:schemeClr val="bg1"/>
                </a:solidFill>
              </a:rPr>
              <a:t>nforme</a:t>
            </a:r>
            <a:r>
              <a:rPr lang="es-ES" dirty="0">
                <a:solidFill>
                  <a:schemeClr val="bg1"/>
                </a:solidFill>
              </a:rPr>
              <a:t> básico tipo del EEG</a:t>
            </a:r>
          </a:p>
        </p:txBody>
      </p:sp>
      <p:sp>
        <p:nvSpPr>
          <p:cNvPr id="5" name="Rectangle 4">
            <a:extLst>
              <a:ext uri="{FF2B5EF4-FFF2-40B4-BE49-F238E27FC236}">
                <a16:creationId xmlns:a16="http://schemas.microsoft.com/office/drawing/2014/main" id="{724DF4E2-5A53-7D44-A234-7A8DC24B6634}"/>
              </a:ext>
            </a:extLst>
          </p:cNvPr>
          <p:cNvSpPr/>
          <p:nvPr/>
        </p:nvSpPr>
        <p:spPr>
          <a:xfrm>
            <a:off x="7938198" y="3332940"/>
            <a:ext cx="886260" cy="4251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s-ES"/>
          </a:p>
        </p:txBody>
      </p:sp>
    </p:spTree>
    <p:extLst>
      <p:ext uri="{BB962C8B-B14F-4D97-AF65-F5344CB8AC3E}">
        <p14:creationId xmlns:p14="http://schemas.microsoft.com/office/powerpoint/2010/main" val="2308317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4406399" cy="584775"/>
          </a:xfrm>
          <a:prstGeom prst="rect">
            <a:avLst/>
          </a:prstGeom>
          <a:noFill/>
        </p:spPr>
        <p:txBody>
          <a:bodyPr wrap="none">
            <a:spAutoFit/>
          </a:bodyPr>
          <a:lstStyle/>
          <a:p>
            <a:pPr>
              <a:defRPr sz="3200" b="1">
                <a:solidFill>
                  <a:srgbClr val="FFD700"/>
                </a:solidFill>
              </a:defRPr>
            </a:pPr>
            <a:r>
              <a:rPr u="sng" dirty="0"/>
              <a:t>El </a:t>
            </a:r>
            <a:r>
              <a:rPr u="sng" dirty="0" err="1"/>
              <a:t>Desafío</a:t>
            </a:r>
            <a:r>
              <a:rPr u="sng" dirty="0"/>
              <a:t> Actual </a:t>
            </a:r>
            <a:r>
              <a:rPr u="sng" dirty="0" err="1"/>
              <a:t>en</a:t>
            </a:r>
            <a:r>
              <a:rPr u="sng" dirty="0"/>
              <a:t> TMS</a:t>
            </a:r>
          </a:p>
        </p:txBody>
      </p:sp>
      <p:sp>
        <p:nvSpPr>
          <p:cNvPr id="3" name="Rectangle 2"/>
          <p:cNvSpPr/>
          <p:nvPr/>
        </p:nvSpPr>
        <p:spPr>
          <a:xfrm>
            <a:off x="457200" y="1097280"/>
            <a:ext cx="3886200" cy="4564966"/>
          </a:xfrm>
          <a:prstGeom prst="rect">
            <a:avLst/>
          </a:prstGeom>
          <a:solidFill>
            <a:srgbClr val="F5F5F5"/>
          </a:solidFill>
          <a:ln w="38100">
            <a:solidFill>
              <a:srgbClr val="FF6B6B"/>
            </a:solidFill>
          </a:ln>
        </p:spPr>
        <p:style>
          <a:lnRef idx="1">
            <a:schemeClr val="accent1"/>
          </a:lnRef>
          <a:fillRef idx="3">
            <a:schemeClr val="accent1"/>
          </a:fillRef>
          <a:effectRef idx="2">
            <a:schemeClr val="accent1"/>
          </a:effectRef>
          <a:fontRef idx="minor">
            <a:schemeClr val="lt1"/>
          </a:fontRef>
        </p:style>
        <p:txBody>
          <a:bodyPr rtlCol="0" anchor="ctr"/>
          <a:lstStyle/>
          <a:p>
            <a:pPr algn="ctr">
              <a:spcAft>
                <a:spcPts val="600"/>
              </a:spcAft>
            </a:pPr>
            <a:endParaRPr dirty="0"/>
          </a:p>
        </p:txBody>
      </p:sp>
      <p:sp>
        <p:nvSpPr>
          <p:cNvPr id="4" name="TextBox 3"/>
          <p:cNvSpPr txBox="1"/>
          <p:nvPr/>
        </p:nvSpPr>
        <p:spPr>
          <a:xfrm>
            <a:off x="594360" y="1234439"/>
            <a:ext cx="3611880" cy="4247317"/>
          </a:xfrm>
          <a:prstGeom prst="rect">
            <a:avLst/>
          </a:prstGeom>
          <a:noFill/>
        </p:spPr>
        <p:txBody>
          <a:bodyPr wrap="square">
            <a:spAutoFit/>
          </a:bodyPr>
          <a:lstStyle/>
          <a:p>
            <a:pPr>
              <a:spcAft>
                <a:spcPts val="1200"/>
              </a:spcAft>
              <a:defRPr sz="1800" b="1">
                <a:solidFill>
                  <a:srgbClr val="FF6B6B"/>
                </a:solidFill>
              </a:defRPr>
            </a:pPr>
            <a:r>
              <a:rPr sz="2000" dirty="0"/>
              <a:t>❌ </a:t>
            </a:r>
            <a:r>
              <a:rPr sz="2000" dirty="0" err="1"/>
              <a:t>Práctica</a:t>
            </a:r>
            <a:r>
              <a:rPr sz="2000" dirty="0"/>
              <a:t> </a:t>
            </a:r>
            <a:r>
              <a:rPr sz="2000" dirty="0" err="1"/>
              <a:t>Convencional</a:t>
            </a:r>
            <a:endParaRPr sz="2000" dirty="0"/>
          </a:p>
          <a:p>
            <a:pPr marL="285750" indent="-285750">
              <a:spcAft>
                <a:spcPts val="1200"/>
              </a:spcAft>
              <a:buFont typeface="Arial" panose="020B0604020202020204" pitchFamily="34" charset="0"/>
              <a:buChar char="•"/>
              <a:defRPr sz="1400"/>
            </a:pPr>
            <a:r>
              <a:rPr sz="2000" dirty="0" err="1"/>
              <a:t>Selección</a:t>
            </a:r>
            <a:r>
              <a:rPr sz="2000" dirty="0"/>
              <a:t> </a:t>
            </a:r>
            <a:r>
              <a:rPr sz="2000" dirty="0" err="1"/>
              <a:t>empírica</a:t>
            </a:r>
            <a:r>
              <a:rPr sz="2000" dirty="0"/>
              <a:t> de </a:t>
            </a:r>
            <a:r>
              <a:rPr sz="2000" dirty="0" err="1"/>
              <a:t>candidatos</a:t>
            </a:r>
            <a:endParaRPr lang="es-ES" sz="2000" dirty="0"/>
          </a:p>
          <a:p>
            <a:pPr marL="285750" indent="-285750">
              <a:spcAft>
                <a:spcPts val="1200"/>
              </a:spcAft>
              <a:buFont typeface="Arial" panose="020B0604020202020204" pitchFamily="34" charset="0"/>
              <a:buChar char="•"/>
              <a:defRPr sz="1400"/>
            </a:pPr>
            <a:r>
              <a:rPr sz="2000" dirty="0" err="1"/>
              <a:t>Protocolos</a:t>
            </a:r>
            <a:r>
              <a:rPr sz="2000" dirty="0"/>
              <a:t> </a:t>
            </a:r>
            <a:r>
              <a:rPr sz="2000" dirty="0" err="1"/>
              <a:t>estandarizados</a:t>
            </a:r>
            <a:r>
              <a:rPr sz="2000" dirty="0"/>
              <a:t> "one-size-fits-all"</a:t>
            </a:r>
            <a:endParaRPr lang="es-ES" sz="2000" dirty="0"/>
          </a:p>
          <a:p>
            <a:pPr marL="285750" indent="-285750">
              <a:spcAft>
                <a:spcPts val="1200"/>
              </a:spcAft>
              <a:buFont typeface="Arial" panose="020B0604020202020204" pitchFamily="34" charset="0"/>
              <a:buChar char="•"/>
              <a:defRPr sz="1400"/>
            </a:pPr>
            <a:r>
              <a:rPr sz="2000" dirty="0" err="1"/>
              <a:t>Evaluación</a:t>
            </a:r>
            <a:r>
              <a:rPr sz="2000" dirty="0"/>
              <a:t> </a:t>
            </a:r>
            <a:r>
              <a:rPr sz="2000" dirty="0" err="1"/>
              <a:t>subjetiva</a:t>
            </a:r>
            <a:r>
              <a:rPr sz="2000" dirty="0"/>
              <a:t> de </a:t>
            </a:r>
            <a:r>
              <a:rPr sz="2000" dirty="0" err="1"/>
              <a:t>resultados</a:t>
            </a:r>
            <a:endParaRPr lang="es-ES" sz="2000" dirty="0"/>
          </a:p>
          <a:p>
            <a:pPr marL="285750" indent="-285750">
              <a:spcAft>
                <a:spcPts val="1200"/>
              </a:spcAft>
              <a:buFont typeface="Arial" panose="020B0604020202020204" pitchFamily="34" charset="0"/>
              <a:buChar char="•"/>
              <a:defRPr sz="1400"/>
            </a:pPr>
            <a:r>
              <a:rPr sz="2000" dirty="0"/>
              <a:t>Alta </a:t>
            </a:r>
            <a:r>
              <a:rPr sz="2000" dirty="0" err="1"/>
              <a:t>variabilidad</a:t>
            </a:r>
            <a:r>
              <a:rPr sz="2000" dirty="0"/>
              <a:t> </a:t>
            </a:r>
            <a:r>
              <a:rPr sz="2000" dirty="0" err="1"/>
              <a:t>en</a:t>
            </a:r>
            <a:r>
              <a:rPr sz="2000" dirty="0"/>
              <a:t> </a:t>
            </a:r>
            <a:r>
              <a:rPr sz="2000" dirty="0" err="1"/>
              <a:t>respuesta</a:t>
            </a:r>
            <a:r>
              <a:rPr sz="2000" dirty="0"/>
              <a:t> </a:t>
            </a:r>
            <a:r>
              <a:rPr sz="2000" dirty="0" err="1"/>
              <a:t>clínica</a:t>
            </a:r>
            <a:r>
              <a:rPr sz="2000" dirty="0"/>
              <a:t> (30-60%)</a:t>
            </a:r>
            <a:endParaRPr lang="es-ES" sz="2000" dirty="0"/>
          </a:p>
          <a:p>
            <a:pPr marL="285750" indent="-285750">
              <a:spcAft>
                <a:spcPts val="1200"/>
              </a:spcAft>
              <a:buFont typeface="Arial" panose="020B0604020202020204" pitchFamily="34" charset="0"/>
              <a:buChar char="•"/>
              <a:defRPr sz="1400"/>
            </a:pPr>
            <a:r>
              <a:rPr sz="2000" dirty="0" err="1"/>
              <a:t>Identificación</a:t>
            </a:r>
            <a:r>
              <a:rPr sz="2000" dirty="0"/>
              <a:t> </a:t>
            </a:r>
            <a:r>
              <a:rPr sz="2000" dirty="0" err="1"/>
              <a:t>tardía</a:t>
            </a:r>
            <a:r>
              <a:rPr sz="2000" dirty="0"/>
              <a:t> de no-</a:t>
            </a:r>
            <a:r>
              <a:rPr sz="2000" dirty="0" err="1"/>
              <a:t>respondedores</a:t>
            </a:r>
            <a:endParaRPr sz="2000" dirty="0"/>
          </a:p>
        </p:txBody>
      </p:sp>
      <p:sp>
        <p:nvSpPr>
          <p:cNvPr id="5" name="Rectangle 4"/>
          <p:cNvSpPr/>
          <p:nvPr/>
        </p:nvSpPr>
        <p:spPr>
          <a:xfrm>
            <a:off x="4800600" y="1097279"/>
            <a:ext cx="3886200" cy="4564967"/>
          </a:xfrm>
          <a:prstGeom prst="rect">
            <a:avLst/>
          </a:prstGeom>
          <a:solidFill>
            <a:srgbClr val="F5F5F5"/>
          </a:solidFill>
          <a:ln w="38100">
            <a:solidFill>
              <a:srgbClr val="90EE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4937760" y="1234439"/>
            <a:ext cx="3611880" cy="3785652"/>
          </a:xfrm>
          <a:prstGeom prst="rect">
            <a:avLst/>
          </a:prstGeom>
          <a:noFill/>
        </p:spPr>
        <p:txBody>
          <a:bodyPr wrap="square">
            <a:spAutoFit/>
          </a:bodyPr>
          <a:lstStyle/>
          <a:p>
            <a:pPr>
              <a:spcAft>
                <a:spcPts val="1200"/>
              </a:spcAft>
              <a:defRPr sz="1800" b="1">
                <a:solidFill>
                  <a:srgbClr val="90EE90"/>
                </a:solidFill>
              </a:defRPr>
            </a:pPr>
            <a:r>
              <a:rPr sz="2000" dirty="0"/>
              <a:t>✅ Nuestro </a:t>
            </a:r>
            <a:r>
              <a:rPr sz="2000" dirty="0" err="1"/>
              <a:t>Paradigma</a:t>
            </a:r>
            <a:endParaRPr sz="2000" dirty="0"/>
          </a:p>
          <a:p>
            <a:pPr marL="342900" indent="-342900">
              <a:spcAft>
                <a:spcPts val="1200"/>
              </a:spcAft>
              <a:buFont typeface="Arial" panose="020B0604020202020204" pitchFamily="34" charset="0"/>
              <a:buChar char="•"/>
              <a:defRPr sz="1400"/>
            </a:pPr>
            <a:r>
              <a:rPr sz="2000" dirty="0" err="1"/>
              <a:t>Selección</a:t>
            </a:r>
            <a:r>
              <a:rPr sz="2000" dirty="0"/>
              <a:t> </a:t>
            </a:r>
            <a:r>
              <a:rPr sz="2000" dirty="0" err="1"/>
              <a:t>objetiva</a:t>
            </a:r>
            <a:r>
              <a:rPr lang="es-ES" sz="2000" dirty="0"/>
              <a:t> </a:t>
            </a:r>
            <a:r>
              <a:rPr sz="2000" dirty="0" err="1"/>
              <a:t>mediante</a:t>
            </a:r>
            <a:r>
              <a:rPr sz="2000" dirty="0"/>
              <a:t> </a:t>
            </a:r>
            <a:r>
              <a:rPr sz="2000" dirty="0" err="1"/>
              <a:t>análisis</a:t>
            </a:r>
            <a:r>
              <a:rPr sz="2000" dirty="0"/>
              <a:t> </a:t>
            </a:r>
            <a:r>
              <a:rPr sz="2000" dirty="0" err="1"/>
              <a:t>cuantitativo</a:t>
            </a:r>
            <a:r>
              <a:rPr lang="es-ES" sz="2000" dirty="0"/>
              <a:t> del EEG</a:t>
            </a:r>
          </a:p>
          <a:p>
            <a:pPr marL="342900" indent="-342900">
              <a:spcAft>
                <a:spcPts val="1200"/>
              </a:spcAft>
              <a:buFont typeface="Arial" panose="020B0604020202020204" pitchFamily="34" charset="0"/>
              <a:buChar char="•"/>
              <a:defRPr sz="1400"/>
            </a:pPr>
            <a:r>
              <a:rPr sz="2000" dirty="0" err="1"/>
              <a:t>Personalización</a:t>
            </a:r>
            <a:r>
              <a:rPr lang="es-ES" sz="2000" dirty="0"/>
              <a:t> </a:t>
            </a:r>
            <a:r>
              <a:rPr sz="2000" dirty="0" err="1"/>
              <a:t>basada</a:t>
            </a:r>
            <a:r>
              <a:rPr sz="2000" dirty="0"/>
              <a:t> </a:t>
            </a:r>
            <a:r>
              <a:rPr sz="2000" dirty="0" err="1"/>
              <a:t>en</a:t>
            </a:r>
            <a:r>
              <a:rPr sz="2000" dirty="0"/>
              <a:t> </a:t>
            </a:r>
            <a:r>
              <a:rPr sz="2000" dirty="0" err="1"/>
              <a:t>biopatrones</a:t>
            </a:r>
            <a:r>
              <a:rPr sz="2000" dirty="0"/>
              <a:t> </a:t>
            </a:r>
            <a:r>
              <a:rPr sz="2000" dirty="0" err="1"/>
              <a:t>neurales</a:t>
            </a:r>
            <a:endParaRPr lang="es-ES" sz="2000" dirty="0"/>
          </a:p>
          <a:p>
            <a:pPr marL="342900" indent="-342900">
              <a:spcAft>
                <a:spcPts val="1200"/>
              </a:spcAft>
              <a:buFont typeface="Arial" panose="020B0604020202020204" pitchFamily="34" charset="0"/>
              <a:buChar char="•"/>
              <a:defRPr sz="1400"/>
            </a:pPr>
            <a:r>
              <a:rPr sz="2000" dirty="0" err="1"/>
              <a:t>Monitorización</a:t>
            </a:r>
            <a:r>
              <a:rPr sz="2000" dirty="0"/>
              <a:t> </a:t>
            </a:r>
            <a:r>
              <a:rPr sz="2000" dirty="0" err="1"/>
              <a:t>cuantitativa</a:t>
            </a:r>
            <a:r>
              <a:rPr lang="es-ES" sz="2000" dirty="0"/>
              <a:t> </a:t>
            </a:r>
            <a:r>
              <a:rPr sz="2000" dirty="0"/>
              <a:t>de </a:t>
            </a:r>
            <a:r>
              <a:rPr sz="2000" dirty="0" err="1"/>
              <a:t>cambios</a:t>
            </a:r>
            <a:endParaRPr lang="es-ES" sz="2000" dirty="0"/>
          </a:p>
          <a:p>
            <a:pPr marL="342900" indent="-342900">
              <a:spcAft>
                <a:spcPts val="1200"/>
              </a:spcAft>
              <a:buFont typeface="Arial" panose="020B0604020202020204" pitchFamily="34" charset="0"/>
              <a:buChar char="•"/>
              <a:defRPr sz="1400"/>
            </a:pPr>
            <a:r>
              <a:rPr sz="2000" dirty="0" err="1"/>
              <a:t>Evidencia</a:t>
            </a:r>
            <a:r>
              <a:rPr sz="2000" dirty="0"/>
              <a:t> </a:t>
            </a:r>
            <a:r>
              <a:rPr sz="2000" dirty="0" err="1"/>
              <a:t>numérica</a:t>
            </a:r>
            <a:r>
              <a:rPr lang="es-ES" sz="2000" dirty="0"/>
              <a:t> </a:t>
            </a:r>
            <a:r>
              <a:rPr sz="2000" dirty="0"/>
              <a:t>de </a:t>
            </a:r>
            <a:r>
              <a:rPr sz="2000" dirty="0" err="1"/>
              <a:t>neuroplasticidad</a:t>
            </a:r>
            <a:r>
              <a:rPr lang="es-ES" sz="2000" dirty="0"/>
              <a:t> </a:t>
            </a:r>
            <a:r>
              <a:rPr sz="2000" dirty="0" err="1"/>
              <a:t>Predicción</a:t>
            </a:r>
            <a:r>
              <a:rPr sz="2000" dirty="0"/>
              <a:t> </a:t>
            </a:r>
            <a:r>
              <a:rPr sz="2000" dirty="0" err="1"/>
              <a:t>temprana</a:t>
            </a:r>
            <a:r>
              <a:rPr lang="es-ES" sz="2000" dirty="0"/>
              <a:t> </a:t>
            </a:r>
            <a:r>
              <a:rPr sz="2000" dirty="0"/>
              <a:t>de </a:t>
            </a:r>
            <a:r>
              <a:rPr sz="2000" dirty="0" err="1"/>
              <a:t>respuesta</a:t>
            </a:r>
            <a:endParaRPr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0870" y="182880"/>
            <a:ext cx="8912888" cy="584775"/>
          </a:xfrm>
          <a:prstGeom prst="rect">
            <a:avLst/>
          </a:prstGeom>
          <a:noFill/>
        </p:spPr>
        <p:txBody>
          <a:bodyPr wrap="square">
            <a:spAutoFit/>
          </a:bodyPr>
          <a:lstStyle/>
          <a:p>
            <a:pPr>
              <a:defRPr sz="3200" b="1">
                <a:solidFill>
                  <a:srgbClr val="FFD700"/>
                </a:solidFill>
              </a:defRPr>
            </a:pPr>
            <a:r>
              <a:rPr dirty="0"/>
              <a:t>Roles </a:t>
            </a:r>
            <a:r>
              <a:rPr dirty="0" err="1"/>
              <a:t>Fundamentales</a:t>
            </a:r>
            <a:r>
              <a:rPr dirty="0"/>
              <a:t> del EEG </a:t>
            </a:r>
            <a:r>
              <a:rPr dirty="0" err="1"/>
              <a:t>en</a:t>
            </a:r>
            <a:r>
              <a:rPr dirty="0"/>
              <a:t> </a:t>
            </a:r>
            <a:r>
              <a:rPr dirty="0" err="1"/>
              <a:t>Neuromodulación</a:t>
            </a:r>
            <a:endParaRPr dirty="0"/>
          </a:p>
        </p:txBody>
      </p:sp>
      <p:sp>
        <p:nvSpPr>
          <p:cNvPr id="3" name="Rectangle 2"/>
          <p:cNvSpPr/>
          <p:nvPr/>
        </p:nvSpPr>
        <p:spPr>
          <a:xfrm>
            <a:off x="457200" y="931478"/>
            <a:ext cx="8229600" cy="1947371"/>
          </a:xfrm>
          <a:prstGeom prst="rect">
            <a:avLst/>
          </a:prstGeom>
          <a:solidFill>
            <a:schemeClr val="accent6">
              <a:lumMod val="20000"/>
              <a:lumOff val="8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79" y="1068638"/>
            <a:ext cx="7951261" cy="1692771"/>
          </a:xfrm>
          <a:prstGeom prst="rect">
            <a:avLst/>
          </a:prstGeom>
          <a:noFill/>
        </p:spPr>
        <p:txBody>
          <a:bodyPr wrap="square">
            <a:spAutoFit/>
          </a:bodyPr>
          <a:lstStyle/>
          <a:p>
            <a:pPr>
              <a:defRPr sz="2000" b="1">
                <a:solidFill>
                  <a:srgbClr val="FFD700"/>
                </a:solidFill>
              </a:defRPr>
            </a:pPr>
            <a:r>
              <a:rPr sz="2400" dirty="0"/>
              <a:t>🧠 El EEG: </a:t>
            </a:r>
            <a:r>
              <a:rPr sz="2400" dirty="0" err="1"/>
              <a:t>Herramienta</a:t>
            </a:r>
            <a:r>
              <a:rPr sz="2400" dirty="0"/>
              <a:t> </a:t>
            </a:r>
            <a:r>
              <a:rPr sz="2400" dirty="0" err="1"/>
              <a:t>Diagnóstica</a:t>
            </a:r>
            <a:r>
              <a:rPr sz="2400" dirty="0"/>
              <a:t> y de </a:t>
            </a:r>
            <a:r>
              <a:rPr sz="2400" dirty="0" err="1"/>
              <a:t>Evidencia</a:t>
            </a:r>
            <a:r>
              <a:rPr sz="2400" dirty="0"/>
              <a:t> </a:t>
            </a:r>
            <a:r>
              <a:rPr sz="2400" dirty="0" err="1"/>
              <a:t>Científica</a:t>
            </a:r>
            <a:endParaRPr sz="2400" dirty="0"/>
          </a:p>
          <a:p>
            <a:pPr>
              <a:defRPr sz="1600"/>
            </a:pPr>
            <a:r>
              <a:rPr sz="2000" dirty="0"/>
              <a:t>Meta-</a:t>
            </a:r>
            <a:r>
              <a:rPr sz="2000" dirty="0" err="1"/>
              <a:t>análisis</a:t>
            </a:r>
            <a:r>
              <a:rPr sz="2000" dirty="0"/>
              <a:t> </a:t>
            </a:r>
            <a:r>
              <a:rPr sz="2000" dirty="0" err="1"/>
              <a:t>recientes</a:t>
            </a:r>
            <a:r>
              <a:rPr sz="2000" dirty="0"/>
              <a:t> (2020-2024) </a:t>
            </a:r>
            <a:r>
              <a:rPr sz="2000" dirty="0" err="1"/>
              <a:t>demuestran</a:t>
            </a:r>
            <a:r>
              <a:rPr sz="2000" dirty="0"/>
              <a:t> </a:t>
            </a:r>
            <a:r>
              <a:rPr sz="2000" dirty="0" err="1"/>
              <a:t>que</a:t>
            </a:r>
            <a:r>
              <a:rPr sz="2000" dirty="0"/>
              <a:t> </a:t>
            </a:r>
            <a:r>
              <a:rPr sz="2000" dirty="0" err="1"/>
              <a:t>el</a:t>
            </a:r>
            <a:r>
              <a:rPr sz="2000" dirty="0"/>
              <a:t> EEG </a:t>
            </a:r>
            <a:r>
              <a:rPr sz="2000" dirty="0" err="1"/>
              <a:t>cuantitativo</a:t>
            </a:r>
            <a:r>
              <a:rPr sz="2000" dirty="0"/>
              <a:t> </a:t>
            </a:r>
            <a:r>
              <a:rPr lang="es-ES" sz="2000" dirty="0"/>
              <a:t>logra 83.93% de precisión diagnóstica para predecir respuesta a </a:t>
            </a:r>
            <a:r>
              <a:rPr lang="es-ES" sz="2000" dirty="0" err="1"/>
              <a:t>neuromodulación</a:t>
            </a:r>
            <a:r>
              <a:rPr lang="es-ES" sz="2000" dirty="0"/>
              <a:t> (Watts et al., 2022), superando en 23-45% los</a:t>
            </a:r>
            <a:r>
              <a:rPr sz="2000" dirty="0"/>
              <a:t> </a:t>
            </a:r>
            <a:r>
              <a:rPr sz="2000" dirty="0" err="1"/>
              <a:t>resultados</a:t>
            </a:r>
            <a:r>
              <a:rPr sz="2000" dirty="0"/>
              <a:t> de </a:t>
            </a:r>
            <a:r>
              <a:rPr sz="2000" dirty="0" err="1"/>
              <a:t>protocolos</a:t>
            </a:r>
            <a:r>
              <a:rPr sz="2000" dirty="0"/>
              <a:t> </a:t>
            </a:r>
            <a:r>
              <a:rPr sz="2000" dirty="0" err="1"/>
              <a:t>estándar</a:t>
            </a:r>
            <a:r>
              <a:rPr sz="2000" dirty="0"/>
              <a:t>.</a:t>
            </a:r>
          </a:p>
        </p:txBody>
      </p:sp>
      <p:sp>
        <p:nvSpPr>
          <p:cNvPr id="5" name="Rectangle 4">
            <a:extLst>
              <a:ext uri="{FF2B5EF4-FFF2-40B4-BE49-F238E27FC236}">
                <a16:creationId xmlns:a16="http://schemas.microsoft.com/office/drawing/2014/main" id="{A6E1FE46-F0DF-BBEF-D0AC-484FA887B7A4}"/>
              </a:ext>
            </a:extLst>
          </p:cNvPr>
          <p:cNvSpPr/>
          <p:nvPr/>
        </p:nvSpPr>
        <p:spPr>
          <a:xfrm>
            <a:off x="457198" y="2986377"/>
            <a:ext cx="8229602" cy="3761094"/>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6" name="TextBox 5">
            <a:extLst>
              <a:ext uri="{FF2B5EF4-FFF2-40B4-BE49-F238E27FC236}">
                <a16:creationId xmlns:a16="http://schemas.microsoft.com/office/drawing/2014/main" id="{E55E617C-DC8D-E240-9A84-F4144478290B}"/>
              </a:ext>
            </a:extLst>
          </p:cNvPr>
          <p:cNvSpPr txBox="1"/>
          <p:nvPr/>
        </p:nvSpPr>
        <p:spPr>
          <a:xfrm>
            <a:off x="457196" y="2964116"/>
            <a:ext cx="8279845" cy="3770263"/>
          </a:xfrm>
          <a:prstGeom prst="rect">
            <a:avLst/>
          </a:prstGeom>
          <a:noFill/>
        </p:spPr>
        <p:txBody>
          <a:bodyPr wrap="square">
            <a:spAutoFit/>
          </a:bodyPr>
          <a:lstStyle/>
          <a:p>
            <a:pPr>
              <a:defRPr sz="1400"/>
            </a:pPr>
            <a:r>
              <a:rPr sz="2400" dirty="0">
                <a:latin typeface="Abadi" panose="020B0604020104020204" pitchFamily="34" charset="0"/>
              </a:rPr>
              <a:t>🎯 ROL 1: </a:t>
            </a:r>
            <a:r>
              <a:rPr sz="2400" dirty="0" err="1">
                <a:latin typeface="Abadi" panose="020B0604020104020204" pitchFamily="34" charset="0"/>
              </a:rPr>
              <a:t>Herramienta</a:t>
            </a:r>
            <a:r>
              <a:rPr sz="2400" dirty="0">
                <a:latin typeface="Abadi" panose="020B0604020104020204" pitchFamily="34" charset="0"/>
              </a:rPr>
              <a:t> </a:t>
            </a:r>
            <a:r>
              <a:rPr sz="2400" dirty="0" err="1">
                <a:latin typeface="Abadi" panose="020B0604020104020204" pitchFamily="34" charset="0"/>
              </a:rPr>
              <a:t>Diagnóstica</a:t>
            </a:r>
            <a:r>
              <a:rPr sz="2400" dirty="0">
                <a:latin typeface="Abadi" panose="020B0604020104020204" pitchFamily="34" charset="0"/>
              </a:rPr>
              <a:t>📋</a:t>
            </a:r>
            <a:endParaRPr lang="es-ES" sz="2400" dirty="0">
              <a:latin typeface="Abadi" panose="020B0604020104020204" pitchFamily="34" charset="0"/>
            </a:endParaRPr>
          </a:p>
          <a:p>
            <a:pPr marL="342900" indent="-342900">
              <a:spcAft>
                <a:spcPts val="600"/>
              </a:spcAft>
              <a:buFont typeface="Wingdings" panose="05000000000000000000" pitchFamily="2" charset="2"/>
              <a:buChar char="§"/>
              <a:defRPr sz="1400"/>
            </a:pPr>
            <a:r>
              <a:rPr sz="2000" dirty="0" err="1"/>
              <a:t>Evaluación</a:t>
            </a:r>
            <a:r>
              <a:rPr sz="2000" dirty="0"/>
              <a:t> y </a:t>
            </a:r>
            <a:r>
              <a:rPr sz="2000" dirty="0" err="1"/>
              <a:t>Selección</a:t>
            </a:r>
            <a:r>
              <a:rPr sz="2000" dirty="0"/>
              <a:t> de </a:t>
            </a:r>
            <a:r>
              <a:rPr sz="2000" dirty="0" err="1"/>
              <a:t>Candidatos</a:t>
            </a:r>
            <a:r>
              <a:rPr sz="2000" dirty="0"/>
              <a:t>:</a:t>
            </a:r>
            <a:endParaRPr lang="es-ES" sz="2000" dirty="0"/>
          </a:p>
          <a:p>
            <a:pPr marL="609600" lvl="1" indent="-342900">
              <a:spcAft>
                <a:spcPts val="600"/>
              </a:spcAft>
              <a:buFont typeface="Wingdings" panose="05000000000000000000" pitchFamily="2" charset="2"/>
              <a:buChar char="§"/>
              <a:defRPr sz="1400"/>
            </a:pPr>
            <a:r>
              <a:rPr lang="es-ES" sz="2000" dirty="0"/>
              <a:t>Frecuencia</a:t>
            </a:r>
            <a:r>
              <a:rPr sz="2000" dirty="0"/>
              <a:t> alfa individual:</a:t>
            </a:r>
            <a:r>
              <a:rPr lang="es-ES" sz="2000" dirty="0"/>
              <a:t> </a:t>
            </a:r>
            <a:r>
              <a:rPr sz="2000" dirty="0"/>
              <a:t>85.70% </a:t>
            </a:r>
            <a:r>
              <a:rPr sz="2000" dirty="0" err="1"/>
              <a:t>precisión</a:t>
            </a:r>
            <a:r>
              <a:rPr sz="2000" dirty="0"/>
              <a:t> </a:t>
            </a:r>
            <a:r>
              <a:rPr sz="2000" dirty="0" err="1"/>
              <a:t>predictiva</a:t>
            </a:r>
            <a:r>
              <a:rPr sz="2000" dirty="0"/>
              <a:t> (AUC=0.895)</a:t>
            </a:r>
            <a:endParaRPr lang="es-ES" sz="2000" dirty="0"/>
          </a:p>
          <a:p>
            <a:pPr marL="609600" lvl="1" indent="-342900">
              <a:spcAft>
                <a:spcPts val="600"/>
              </a:spcAft>
              <a:buFont typeface="Wingdings" panose="05000000000000000000" pitchFamily="2" charset="2"/>
              <a:buChar char="§"/>
              <a:defRPr sz="1400"/>
            </a:pPr>
            <a:r>
              <a:rPr sz="2000" dirty="0" err="1"/>
              <a:t>Asimetría</a:t>
            </a:r>
            <a:r>
              <a:rPr sz="2000" dirty="0"/>
              <a:t> alfa frontal:</a:t>
            </a:r>
            <a:r>
              <a:rPr lang="es-ES" sz="2000" dirty="0"/>
              <a:t> </a:t>
            </a:r>
            <a:r>
              <a:rPr sz="2000" dirty="0" err="1"/>
              <a:t>Sensibilidad</a:t>
            </a:r>
            <a:r>
              <a:rPr sz="2000" dirty="0"/>
              <a:t> 77.96%, </a:t>
            </a:r>
            <a:r>
              <a:rPr sz="2000" dirty="0" err="1"/>
              <a:t>Especificidad</a:t>
            </a:r>
            <a:r>
              <a:rPr sz="2000" dirty="0"/>
              <a:t> 84.60%</a:t>
            </a:r>
            <a:endParaRPr lang="es-ES" sz="2000" dirty="0"/>
          </a:p>
          <a:p>
            <a:pPr marL="609600" lvl="1" indent="-342900">
              <a:spcAft>
                <a:spcPts val="600"/>
              </a:spcAft>
              <a:buFont typeface="Wingdings" panose="05000000000000000000" pitchFamily="2" charset="2"/>
              <a:buChar char="§"/>
              <a:defRPr sz="1400"/>
            </a:pPr>
            <a:r>
              <a:rPr sz="2000" dirty="0"/>
              <a:t>Razón theta/beta:</a:t>
            </a:r>
            <a:r>
              <a:rPr lang="es-ES" sz="2000" dirty="0"/>
              <a:t> </a:t>
            </a:r>
            <a:r>
              <a:rPr sz="2000" dirty="0" err="1"/>
              <a:t>Identifica</a:t>
            </a:r>
            <a:r>
              <a:rPr sz="2000" dirty="0"/>
              <a:t> </a:t>
            </a:r>
            <a:r>
              <a:rPr sz="2000" dirty="0" err="1"/>
              <a:t>pacientes</a:t>
            </a:r>
            <a:r>
              <a:rPr sz="2000" dirty="0"/>
              <a:t> con 80-90% </a:t>
            </a:r>
            <a:r>
              <a:rPr sz="2000" dirty="0" err="1"/>
              <a:t>tasa</a:t>
            </a:r>
            <a:r>
              <a:rPr sz="2000" dirty="0"/>
              <a:t> de </a:t>
            </a:r>
            <a:r>
              <a:rPr sz="2000" dirty="0" err="1"/>
              <a:t>respuesta</a:t>
            </a:r>
            <a:r>
              <a:rPr sz="2000" dirty="0"/>
              <a:t>⚙️</a:t>
            </a:r>
            <a:endParaRPr lang="es-ES" sz="2000" dirty="0"/>
          </a:p>
          <a:p>
            <a:pPr marL="342900" indent="-342900">
              <a:spcAft>
                <a:spcPts val="600"/>
              </a:spcAft>
              <a:buFont typeface="Wingdings" panose="05000000000000000000" pitchFamily="2" charset="2"/>
              <a:buChar char="§"/>
              <a:defRPr sz="1400"/>
            </a:pPr>
            <a:r>
              <a:rPr sz="2000" dirty="0" err="1"/>
              <a:t>Personalización</a:t>
            </a:r>
            <a:r>
              <a:rPr sz="2000" dirty="0"/>
              <a:t> de </a:t>
            </a:r>
            <a:r>
              <a:rPr sz="2000" dirty="0" err="1"/>
              <a:t>Protocolos</a:t>
            </a:r>
            <a:r>
              <a:rPr sz="2000" dirty="0"/>
              <a:t>:</a:t>
            </a:r>
            <a:endParaRPr lang="es-ES" sz="2000" dirty="0"/>
          </a:p>
          <a:p>
            <a:pPr marL="595313" lvl="1" indent="-342900">
              <a:spcAft>
                <a:spcPts val="600"/>
              </a:spcAft>
              <a:buFont typeface="Wingdings" panose="05000000000000000000" pitchFamily="2" charset="2"/>
              <a:buChar char="§"/>
              <a:defRPr sz="1400"/>
            </a:pPr>
            <a:r>
              <a:rPr sz="2000" dirty="0" err="1"/>
              <a:t>Estimulación</a:t>
            </a:r>
            <a:r>
              <a:rPr sz="2000" dirty="0"/>
              <a:t> </a:t>
            </a:r>
            <a:r>
              <a:rPr sz="2000" dirty="0" err="1"/>
              <a:t>en</a:t>
            </a:r>
            <a:r>
              <a:rPr sz="2000" dirty="0"/>
              <a:t> </a:t>
            </a:r>
            <a:r>
              <a:rPr sz="2000" dirty="0" err="1"/>
              <a:t>tiempo</a:t>
            </a:r>
            <a:r>
              <a:rPr sz="2000" dirty="0"/>
              <a:t> real:</a:t>
            </a:r>
            <a:r>
              <a:rPr lang="es-ES" sz="2000" dirty="0"/>
              <a:t> </a:t>
            </a:r>
            <a:r>
              <a:rPr sz="2000" dirty="0"/>
              <a:t>Targeting </a:t>
            </a:r>
            <a:r>
              <a:rPr sz="2000" dirty="0" err="1"/>
              <a:t>específico</a:t>
            </a:r>
            <a:r>
              <a:rPr sz="2000" dirty="0"/>
              <a:t> de </a:t>
            </a:r>
            <a:r>
              <a:rPr sz="2000" dirty="0" err="1"/>
              <a:t>fase</a:t>
            </a:r>
            <a:r>
              <a:rPr sz="2000" dirty="0"/>
              <a:t> alfa con 91% </a:t>
            </a:r>
            <a:r>
              <a:rPr sz="2000" dirty="0" err="1"/>
              <a:t>precisión</a:t>
            </a:r>
            <a:endParaRPr lang="es-ES" sz="2000" dirty="0"/>
          </a:p>
          <a:p>
            <a:pPr marL="595313" lvl="1" indent="-342900">
              <a:spcAft>
                <a:spcPts val="600"/>
              </a:spcAft>
              <a:buFont typeface="Wingdings" panose="05000000000000000000" pitchFamily="2" charset="2"/>
              <a:buChar char="§"/>
              <a:defRPr sz="1400"/>
            </a:pPr>
            <a:r>
              <a:rPr sz="2000" dirty="0"/>
              <a:t>Sistemas de </a:t>
            </a:r>
            <a:r>
              <a:rPr sz="2000" dirty="0" err="1"/>
              <a:t>lazo</a:t>
            </a:r>
            <a:r>
              <a:rPr sz="2000" dirty="0"/>
              <a:t> </a:t>
            </a:r>
            <a:r>
              <a:rPr sz="2000" dirty="0" err="1"/>
              <a:t>cerrado:Ajuste</a:t>
            </a:r>
            <a:r>
              <a:rPr sz="2000" dirty="0"/>
              <a:t> </a:t>
            </a:r>
            <a:r>
              <a:rPr sz="2000" dirty="0" err="1"/>
              <a:t>adaptativo</a:t>
            </a:r>
            <a:r>
              <a:rPr sz="2000" dirty="0"/>
              <a:t> </a:t>
            </a:r>
            <a:r>
              <a:rPr sz="2000" dirty="0" err="1"/>
              <a:t>en</a:t>
            </a:r>
            <a:r>
              <a:rPr sz="2000" dirty="0"/>
              <a:t> 10ms</a:t>
            </a:r>
            <a:endParaRPr lang="es-ES" sz="2000" dirty="0"/>
          </a:p>
          <a:p>
            <a:pPr marL="595313" lvl="1" indent="-342900">
              <a:spcAft>
                <a:spcPts val="600"/>
              </a:spcAft>
              <a:buFont typeface="Wingdings" panose="05000000000000000000" pitchFamily="2" charset="2"/>
              <a:buChar char="§"/>
              <a:defRPr sz="1400"/>
            </a:pPr>
            <a:r>
              <a:rPr sz="2000" dirty="0"/>
              <a:t>Machine Learning:</a:t>
            </a:r>
            <a:r>
              <a:rPr lang="es-ES" sz="2000" dirty="0"/>
              <a:t> </a:t>
            </a:r>
            <a:r>
              <a:rPr sz="2000" dirty="0"/>
              <a:t>95.6% </a:t>
            </a:r>
            <a:r>
              <a:rPr sz="2000" dirty="0" err="1"/>
              <a:t>sensibilidad</a:t>
            </a:r>
            <a:r>
              <a:rPr sz="2000" dirty="0"/>
              <a:t> </a:t>
            </a:r>
            <a:r>
              <a:rPr sz="2000" dirty="0" err="1"/>
              <a:t>diagnóstica</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0967" y="182880"/>
            <a:ext cx="8807380" cy="584775"/>
          </a:xfrm>
          <a:prstGeom prst="rect">
            <a:avLst/>
          </a:prstGeom>
          <a:noFill/>
        </p:spPr>
        <p:txBody>
          <a:bodyPr wrap="square">
            <a:spAutoFit/>
          </a:bodyPr>
          <a:lstStyle/>
          <a:p>
            <a:pPr>
              <a:defRPr sz="3200" b="1">
                <a:solidFill>
                  <a:srgbClr val="FFD700"/>
                </a:solidFill>
              </a:defRPr>
            </a:pPr>
            <a:r>
              <a:rPr dirty="0"/>
              <a:t>Roles </a:t>
            </a:r>
            <a:r>
              <a:rPr dirty="0" err="1"/>
              <a:t>Fundamentales</a:t>
            </a:r>
            <a:r>
              <a:rPr dirty="0"/>
              <a:t> del EEG </a:t>
            </a:r>
            <a:r>
              <a:rPr dirty="0" err="1"/>
              <a:t>en</a:t>
            </a:r>
            <a:r>
              <a:rPr dirty="0"/>
              <a:t> </a:t>
            </a:r>
            <a:r>
              <a:rPr dirty="0" err="1"/>
              <a:t>Neuromodulación</a:t>
            </a:r>
            <a:endParaRPr dirty="0"/>
          </a:p>
        </p:txBody>
      </p:sp>
      <p:sp>
        <p:nvSpPr>
          <p:cNvPr id="3" name="Rectangle 2"/>
          <p:cNvSpPr/>
          <p:nvPr/>
        </p:nvSpPr>
        <p:spPr>
          <a:xfrm>
            <a:off x="457200" y="4551903"/>
            <a:ext cx="3886200" cy="2249838"/>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Rectangle 4"/>
          <p:cNvSpPr/>
          <p:nvPr/>
        </p:nvSpPr>
        <p:spPr>
          <a:xfrm>
            <a:off x="4800600" y="4551903"/>
            <a:ext cx="3886200" cy="2249838"/>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a:extLst>
              <a:ext uri="{FF2B5EF4-FFF2-40B4-BE49-F238E27FC236}">
                <a16:creationId xmlns:a16="http://schemas.microsoft.com/office/drawing/2014/main" id="{A3BED99E-B802-2D0B-9EE2-8EE911D7707D}"/>
              </a:ext>
            </a:extLst>
          </p:cNvPr>
          <p:cNvSpPr txBox="1"/>
          <p:nvPr/>
        </p:nvSpPr>
        <p:spPr>
          <a:xfrm>
            <a:off x="457200" y="4620745"/>
            <a:ext cx="3784209" cy="1969770"/>
          </a:xfrm>
          <a:prstGeom prst="rect">
            <a:avLst/>
          </a:prstGeom>
          <a:noFill/>
        </p:spPr>
        <p:txBody>
          <a:bodyPr wrap="square">
            <a:spAutoFit/>
          </a:bodyPr>
          <a:lstStyle/>
          <a:p>
            <a:pPr marL="285750" indent="-285750">
              <a:spcAft>
                <a:spcPts val="600"/>
              </a:spcAft>
              <a:buFont typeface="Wingdings" panose="05000000000000000000" pitchFamily="2" charset="2"/>
              <a:buChar char="§"/>
              <a:defRPr sz="1400"/>
            </a:pPr>
            <a:r>
              <a:rPr sz="1600" dirty="0"/>
              <a:t>Watts et al. (2022):758 </a:t>
            </a:r>
            <a:r>
              <a:rPr sz="1600" dirty="0" err="1"/>
              <a:t>pacientes</a:t>
            </a:r>
            <a:r>
              <a:rPr sz="1600" dirty="0"/>
              <a:t>, alfa </a:t>
            </a:r>
            <a:r>
              <a:rPr sz="1600" dirty="0" err="1"/>
              <a:t>predice</a:t>
            </a:r>
            <a:r>
              <a:rPr sz="1600" dirty="0"/>
              <a:t> </a:t>
            </a:r>
            <a:r>
              <a:rPr sz="1600" dirty="0" err="1"/>
              <a:t>respuesta</a:t>
            </a:r>
            <a:r>
              <a:rPr sz="1600" dirty="0"/>
              <a:t> </a:t>
            </a:r>
            <a:r>
              <a:rPr sz="1600" dirty="0" err="1"/>
              <a:t>rTMS</a:t>
            </a:r>
            <a:r>
              <a:rPr sz="1600" dirty="0"/>
              <a:t> con AUC=0.895</a:t>
            </a:r>
            <a:endParaRPr lang="es-ES" sz="1600" dirty="0"/>
          </a:p>
          <a:p>
            <a:pPr marL="285750" indent="-285750">
              <a:spcAft>
                <a:spcPts val="600"/>
              </a:spcAft>
              <a:buFont typeface="Wingdings" panose="05000000000000000000" pitchFamily="2" charset="2"/>
              <a:buChar char="§"/>
              <a:defRPr sz="1400"/>
            </a:pPr>
            <a:r>
              <a:rPr sz="1600" dirty="0" err="1"/>
              <a:t>Análisis</a:t>
            </a:r>
            <a:r>
              <a:rPr sz="1600" dirty="0"/>
              <a:t> de </a:t>
            </a:r>
            <a:r>
              <a:rPr sz="1600" dirty="0" err="1"/>
              <a:t>conectividad:Targeting</a:t>
            </a:r>
            <a:r>
              <a:rPr sz="1600" dirty="0"/>
              <a:t> </a:t>
            </a:r>
            <a:r>
              <a:rPr sz="1600" dirty="0" err="1"/>
              <a:t>en</a:t>
            </a:r>
            <a:r>
              <a:rPr sz="1600" dirty="0"/>
              <a:t> red </a:t>
            </a:r>
            <a:r>
              <a:rPr sz="1600" dirty="0" err="1"/>
              <a:t>mejora</a:t>
            </a:r>
            <a:r>
              <a:rPr sz="1600" dirty="0"/>
              <a:t> </a:t>
            </a:r>
            <a:r>
              <a:rPr sz="1600" dirty="0" err="1"/>
              <a:t>resultados</a:t>
            </a:r>
            <a:r>
              <a:rPr sz="1600" dirty="0"/>
              <a:t> 45% vs </a:t>
            </a:r>
            <a:r>
              <a:rPr sz="1600" dirty="0" err="1"/>
              <a:t>anatómico</a:t>
            </a:r>
            <a:endParaRPr lang="es-ES" sz="1600" dirty="0"/>
          </a:p>
          <a:p>
            <a:pPr marL="285750" indent="-285750">
              <a:spcAft>
                <a:spcPts val="600"/>
              </a:spcAft>
              <a:buFont typeface="Wingdings" panose="05000000000000000000" pitchFamily="2" charset="2"/>
              <a:buChar char="§"/>
              <a:defRPr sz="1400"/>
            </a:pPr>
            <a:r>
              <a:rPr sz="1600" dirty="0"/>
              <a:t>Sistemas </a:t>
            </a:r>
            <a:r>
              <a:rPr sz="1600" dirty="0" err="1"/>
              <a:t>en</a:t>
            </a:r>
            <a:r>
              <a:rPr sz="1600" dirty="0"/>
              <a:t> </a:t>
            </a:r>
            <a:r>
              <a:rPr sz="1600" dirty="0" err="1"/>
              <a:t>tiempo</a:t>
            </a:r>
            <a:r>
              <a:rPr sz="1600" dirty="0"/>
              <a:t> </a:t>
            </a:r>
            <a:r>
              <a:rPr sz="1600" dirty="0" err="1"/>
              <a:t>real:TMS-EEG</a:t>
            </a:r>
            <a:r>
              <a:rPr sz="1600" dirty="0"/>
              <a:t> con &lt;10ms </a:t>
            </a:r>
            <a:r>
              <a:rPr sz="1600" dirty="0" err="1"/>
              <a:t>latencia</a:t>
            </a:r>
            <a:r>
              <a:rPr sz="1600" dirty="0"/>
              <a:t> para control </a:t>
            </a:r>
            <a:r>
              <a:rPr sz="1600" dirty="0" err="1"/>
              <a:t>adaptativo</a:t>
            </a:r>
            <a:endParaRPr sz="1600" dirty="0"/>
          </a:p>
        </p:txBody>
      </p:sp>
      <p:sp>
        <p:nvSpPr>
          <p:cNvPr id="8" name="TextBox 7">
            <a:extLst>
              <a:ext uri="{FF2B5EF4-FFF2-40B4-BE49-F238E27FC236}">
                <a16:creationId xmlns:a16="http://schemas.microsoft.com/office/drawing/2014/main" id="{CF707CE8-FFA0-14E4-9EE2-48201C75C20B}"/>
              </a:ext>
            </a:extLst>
          </p:cNvPr>
          <p:cNvSpPr txBox="1"/>
          <p:nvPr/>
        </p:nvSpPr>
        <p:spPr>
          <a:xfrm>
            <a:off x="4838281" y="4679860"/>
            <a:ext cx="3711359" cy="1969770"/>
          </a:xfrm>
          <a:prstGeom prst="rect">
            <a:avLst/>
          </a:prstGeom>
          <a:noFill/>
        </p:spPr>
        <p:txBody>
          <a:bodyPr wrap="square">
            <a:spAutoFit/>
          </a:bodyPr>
          <a:lstStyle/>
          <a:p>
            <a:pPr marL="285750" indent="-285750">
              <a:spcAft>
                <a:spcPts val="600"/>
              </a:spcAft>
              <a:buFont typeface="Wingdings" panose="05000000000000000000" pitchFamily="2" charset="2"/>
              <a:buChar char="§"/>
              <a:defRPr sz="1400"/>
            </a:pPr>
            <a:r>
              <a:rPr sz="1600" dirty="0"/>
              <a:t>Neurofeedback </a:t>
            </a:r>
            <a:r>
              <a:rPr sz="1600" dirty="0" err="1"/>
              <a:t>personalizado</a:t>
            </a:r>
            <a:r>
              <a:rPr sz="1600" dirty="0"/>
              <a:t>:</a:t>
            </a:r>
            <a:r>
              <a:rPr lang="es-ES" sz="1600" dirty="0"/>
              <a:t> </a:t>
            </a:r>
            <a:r>
              <a:rPr sz="1600" dirty="0" err="1"/>
              <a:t>qEEG-guiado</a:t>
            </a:r>
            <a:r>
              <a:rPr sz="1600" dirty="0"/>
              <a:t> </a:t>
            </a:r>
            <a:r>
              <a:rPr sz="1600" dirty="0" err="1"/>
              <a:t>logra</a:t>
            </a:r>
            <a:r>
              <a:rPr sz="1600" dirty="0"/>
              <a:t> 80-90% vs 40-60% </a:t>
            </a:r>
            <a:r>
              <a:rPr sz="1600" dirty="0" err="1"/>
              <a:t>estándar</a:t>
            </a:r>
            <a:endParaRPr lang="es-ES" sz="1600" dirty="0"/>
          </a:p>
          <a:p>
            <a:pPr marL="285750" indent="-285750">
              <a:spcAft>
                <a:spcPts val="600"/>
              </a:spcAft>
              <a:buFont typeface="Wingdings" panose="05000000000000000000" pitchFamily="2" charset="2"/>
              <a:buChar char="§"/>
              <a:defRPr sz="1400"/>
            </a:pPr>
            <a:r>
              <a:rPr sz="1600" dirty="0" err="1"/>
              <a:t>Aplicaciones</a:t>
            </a:r>
            <a:r>
              <a:rPr sz="1600" dirty="0"/>
              <a:t> </a:t>
            </a:r>
            <a:r>
              <a:rPr sz="1600" dirty="0" err="1"/>
              <a:t>clínicas</a:t>
            </a:r>
            <a:r>
              <a:rPr sz="1600" dirty="0"/>
              <a:t>:</a:t>
            </a:r>
            <a:r>
              <a:rPr lang="es-ES" sz="1600" dirty="0"/>
              <a:t> </a:t>
            </a:r>
            <a:r>
              <a:rPr sz="1600" dirty="0" err="1"/>
              <a:t>Depresión</a:t>
            </a:r>
            <a:r>
              <a:rPr sz="1600" dirty="0"/>
              <a:t>, TDAH, </a:t>
            </a:r>
            <a:r>
              <a:rPr sz="1600" dirty="0" err="1"/>
              <a:t>adicciones</a:t>
            </a:r>
            <a:r>
              <a:rPr sz="1600" dirty="0"/>
              <a:t>, </a:t>
            </a:r>
            <a:r>
              <a:rPr sz="1600" dirty="0" err="1"/>
              <a:t>síndrome</a:t>
            </a:r>
            <a:r>
              <a:rPr sz="1600" dirty="0"/>
              <a:t> post-</a:t>
            </a:r>
            <a:r>
              <a:rPr sz="1600" dirty="0" err="1"/>
              <a:t>concusión</a:t>
            </a:r>
            <a:endParaRPr lang="es-ES" sz="1600" dirty="0"/>
          </a:p>
          <a:p>
            <a:pPr marL="285750" indent="-285750">
              <a:spcAft>
                <a:spcPts val="600"/>
              </a:spcAft>
              <a:buFont typeface="Wingdings" panose="05000000000000000000" pitchFamily="2" charset="2"/>
              <a:buChar char="§"/>
              <a:defRPr sz="1400"/>
            </a:pPr>
            <a:r>
              <a:rPr sz="1600" dirty="0" err="1"/>
              <a:t>Algoritmos</a:t>
            </a:r>
            <a:r>
              <a:rPr sz="1600" dirty="0"/>
              <a:t> ML:</a:t>
            </a:r>
            <a:r>
              <a:rPr lang="es-ES" sz="1600" dirty="0"/>
              <a:t> </a:t>
            </a:r>
            <a:r>
              <a:rPr sz="1600" dirty="0"/>
              <a:t>Redes </a:t>
            </a:r>
            <a:r>
              <a:rPr sz="1600" dirty="0" err="1"/>
              <a:t>neuronales</a:t>
            </a:r>
            <a:r>
              <a:rPr sz="1600" dirty="0"/>
              <a:t> </a:t>
            </a:r>
            <a:r>
              <a:rPr sz="1600" dirty="0" err="1"/>
              <a:t>alcanzan</a:t>
            </a:r>
            <a:r>
              <a:rPr sz="1600" dirty="0"/>
              <a:t> 97% </a:t>
            </a:r>
            <a:r>
              <a:rPr sz="1600" dirty="0" err="1"/>
              <a:t>precisión</a:t>
            </a:r>
            <a:r>
              <a:rPr sz="1600" dirty="0"/>
              <a:t> </a:t>
            </a:r>
            <a:r>
              <a:rPr sz="1600" dirty="0" err="1"/>
              <a:t>diagnóstica</a:t>
            </a:r>
            <a:endParaRPr sz="1600" dirty="0"/>
          </a:p>
        </p:txBody>
      </p:sp>
      <p:sp>
        <p:nvSpPr>
          <p:cNvPr id="9" name="Rectangle 8">
            <a:extLst>
              <a:ext uri="{FF2B5EF4-FFF2-40B4-BE49-F238E27FC236}">
                <a16:creationId xmlns:a16="http://schemas.microsoft.com/office/drawing/2014/main" id="{A2CEE635-B974-A682-99C9-62EF6EAA1265}"/>
              </a:ext>
            </a:extLst>
          </p:cNvPr>
          <p:cNvSpPr/>
          <p:nvPr/>
        </p:nvSpPr>
        <p:spPr>
          <a:xfrm>
            <a:off x="356697" y="800854"/>
            <a:ext cx="8651650" cy="3414430"/>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a:extLst>
              <a:ext uri="{FF2B5EF4-FFF2-40B4-BE49-F238E27FC236}">
                <a16:creationId xmlns:a16="http://schemas.microsoft.com/office/drawing/2014/main" id="{03691AD9-213F-A636-64A7-272740FCE8AD}"/>
              </a:ext>
            </a:extLst>
          </p:cNvPr>
          <p:cNvSpPr txBox="1"/>
          <p:nvPr/>
        </p:nvSpPr>
        <p:spPr>
          <a:xfrm>
            <a:off x="356697" y="998306"/>
            <a:ext cx="8576288" cy="3154710"/>
          </a:xfrm>
          <a:prstGeom prst="rect">
            <a:avLst/>
          </a:prstGeom>
          <a:noFill/>
        </p:spPr>
        <p:txBody>
          <a:bodyPr wrap="square">
            <a:spAutoFit/>
          </a:bodyPr>
          <a:lstStyle/>
          <a:p>
            <a:pPr>
              <a:spcAft>
                <a:spcPts val="600"/>
              </a:spcAft>
              <a:defRPr sz="1400"/>
            </a:pPr>
            <a:r>
              <a:rPr sz="2400" dirty="0"/>
              <a:t>📊 ROL 2: </a:t>
            </a:r>
            <a:r>
              <a:rPr sz="2400" dirty="0" err="1"/>
              <a:t>Método</a:t>
            </a:r>
            <a:r>
              <a:rPr sz="2400" dirty="0"/>
              <a:t> de </a:t>
            </a:r>
            <a:r>
              <a:rPr sz="2400" dirty="0" err="1"/>
              <a:t>Evidencia</a:t>
            </a:r>
            <a:r>
              <a:rPr lang="es-ES" sz="2400" dirty="0"/>
              <a:t> </a:t>
            </a:r>
            <a:r>
              <a:rPr sz="2400" dirty="0" err="1"/>
              <a:t>Científica</a:t>
            </a:r>
            <a:endParaRPr lang="es-ES" sz="2400" dirty="0"/>
          </a:p>
          <a:p>
            <a:pPr marL="342900" indent="-342900">
              <a:spcAft>
                <a:spcPts val="600"/>
              </a:spcAft>
              <a:buFont typeface="Wingdings" panose="05000000000000000000" pitchFamily="2" charset="2"/>
              <a:buChar char="§"/>
              <a:defRPr sz="1400"/>
            </a:pPr>
            <a:r>
              <a:rPr sz="2000" dirty="0" err="1"/>
              <a:t>Documentación</a:t>
            </a:r>
            <a:r>
              <a:rPr sz="2000" dirty="0"/>
              <a:t> </a:t>
            </a:r>
            <a:r>
              <a:rPr sz="2000" dirty="0" err="1"/>
              <a:t>Objetiva</a:t>
            </a:r>
            <a:r>
              <a:rPr sz="2000" dirty="0"/>
              <a:t>:</a:t>
            </a:r>
            <a:endParaRPr lang="es-ES" sz="2000" dirty="0"/>
          </a:p>
          <a:p>
            <a:pPr marL="800100" lvl="1" indent="-342900">
              <a:spcAft>
                <a:spcPts val="600"/>
              </a:spcAft>
              <a:buFont typeface="Wingdings" panose="05000000000000000000" pitchFamily="2" charset="2"/>
              <a:buChar char="§"/>
              <a:defRPr sz="1400"/>
            </a:pPr>
            <a:r>
              <a:rPr sz="2000" dirty="0" err="1"/>
              <a:t>Análisis</a:t>
            </a:r>
            <a:r>
              <a:rPr sz="2000" dirty="0"/>
              <a:t> FFT:</a:t>
            </a:r>
            <a:r>
              <a:rPr lang="es-ES" sz="2000" dirty="0"/>
              <a:t> </a:t>
            </a:r>
            <a:r>
              <a:rPr sz="2000" dirty="0"/>
              <a:t>&gt;90% </a:t>
            </a:r>
            <a:r>
              <a:rPr sz="2000" dirty="0" err="1"/>
              <a:t>confiabilidad</a:t>
            </a:r>
            <a:r>
              <a:rPr sz="2000" dirty="0"/>
              <a:t> vs 9-29% </a:t>
            </a:r>
            <a:r>
              <a:rPr sz="2000" dirty="0" err="1"/>
              <a:t>análisis</a:t>
            </a:r>
            <a:r>
              <a:rPr sz="2000" dirty="0"/>
              <a:t> visual</a:t>
            </a:r>
            <a:endParaRPr lang="es-ES" sz="2000" dirty="0"/>
          </a:p>
          <a:p>
            <a:pPr marL="800100" lvl="1" indent="-342900">
              <a:spcAft>
                <a:spcPts val="600"/>
              </a:spcAft>
              <a:buFont typeface="Wingdings" panose="05000000000000000000" pitchFamily="2" charset="2"/>
              <a:buChar char="§"/>
              <a:defRPr sz="1400"/>
            </a:pPr>
            <a:r>
              <a:rPr sz="2000" dirty="0"/>
              <a:t>Biomarkers </a:t>
            </a:r>
            <a:r>
              <a:rPr sz="2000" dirty="0" err="1"/>
              <a:t>validados</a:t>
            </a:r>
            <a:r>
              <a:rPr sz="2000" dirty="0"/>
              <a:t>:</a:t>
            </a:r>
            <a:r>
              <a:rPr lang="es-ES" sz="2000" dirty="0"/>
              <a:t> </a:t>
            </a:r>
            <a:r>
              <a:rPr sz="2000" dirty="0"/>
              <a:t>85% </a:t>
            </a:r>
            <a:r>
              <a:rPr sz="2000" dirty="0" err="1"/>
              <a:t>tasa</a:t>
            </a:r>
            <a:r>
              <a:rPr sz="2000" dirty="0"/>
              <a:t> de </a:t>
            </a:r>
            <a:r>
              <a:rPr sz="2000" dirty="0" err="1"/>
              <a:t>replicación</a:t>
            </a:r>
            <a:r>
              <a:rPr sz="2000" dirty="0"/>
              <a:t> inter-</a:t>
            </a:r>
            <a:r>
              <a:rPr sz="2000" dirty="0" err="1"/>
              <a:t>centros</a:t>
            </a:r>
            <a:endParaRPr lang="es-ES" sz="2000" dirty="0"/>
          </a:p>
          <a:p>
            <a:pPr marL="800100" lvl="1" indent="-342900">
              <a:spcAft>
                <a:spcPts val="600"/>
              </a:spcAft>
              <a:buFont typeface="Wingdings" panose="05000000000000000000" pitchFamily="2" charset="2"/>
              <a:buChar char="§"/>
              <a:defRPr sz="1400"/>
            </a:pPr>
            <a:r>
              <a:rPr sz="2000" dirty="0" err="1"/>
              <a:t>Seguimiento</a:t>
            </a:r>
            <a:r>
              <a:rPr sz="2000" dirty="0"/>
              <a:t> </a:t>
            </a:r>
            <a:r>
              <a:rPr sz="2000" dirty="0" err="1"/>
              <a:t>cuantitativo</a:t>
            </a:r>
            <a:r>
              <a:rPr sz="2000" dirty="0"/>
              <a:t>:</a:t>
            </a:r>
            <a:r>
              <a:rPr lang="es-ES" sz="2000" dirty="0"/>
              <a:t> </a:t>
            </a:r>
            <a:r>
              <a:rPr sz="2000" dirty="0"/>
              <a:t>70% </a:t>
            </a:r>
            <a:r>
              <a:rPr sz="2000" dirty="0" err="1"/>
              <a:t>sostenibilidad</a:t>
            </a:r>
            <a:r>
              <a:rPr sz="2000" dirty="0"/>
              <a:t> a 3 meses📈</a:t>
            </a:r>
            <a:endParaRPr lang="es-ES" sz="2000" dirty="0"/>
          </a:p>
          <a:p>
            <a:pPr marL="342900" indent="-342900">
              <a:spcAft>
                <a:spcPts val="600"/>
              </a:spcAft>
              <a:buFont typeface="Wingdings" panose="05000000000000000000" pitchFamily="2" charset="2"/>
              <a:buChar char="§"/>
              <a:defRPr sz="1400"/>
            </a:pPr>
            <a:r>
              <a:rPr sz="2000" dirty="0" err="1"/>
              <a:t>Validación</a:t>
            </a:r>
            <a:r>
              <a:rPr sz="2000" dirty="0"/>
              <a:t> </a:t>
            </a:r>
            <a:r>
              <a:rPr sz="2000" dirty="0" err="1"/>
              <a:t>Científica</a:t>
            </a:r>
            <a:r>
              <a:rPr sz="2000" dirty="0"/>
              <a:t>:</a:t>
            </a:r>
            <a:endParaRPr lang="es-ES" sz="2000" dirty="0"/>
          </a:p>
          <a:p>
            <a:pPr marL="800100" lvl="1" indent="-342900">
              <a:spcAft>
                <a:spcPts val="600"/>
              </a:spcAft>
              <a:buFont typeface="Wingdings" panose="05000000000000000000" pitchFamily="2" charset="2"/>
              <a:buChar char="§"/>
              <a:defRPr sz="1400"/>
            </a:pPr>
            <a:r>
              <a:rPr sz="2000" dirty="0"/>
              <a:t>Meta-</a:t>
            </a:r>
            <a:r>
              <a:rPr sz="2000" dirty="0" err="1"/>
              <a:t>análisis</a:t>
            </a:r>
            <a:r>
              <a:rPr sz="2000" dirty="0"/>
              <a:t>:</a:t>
            </a:r>
            <a:r>
              <a:rPr lang="es-ES" sz="2000" dirty="0"/>
              <a:t> </a:t>
            </a:r>
            <a:r>
              <a:rPr sz="2000" dirty="0"/>
              <a:t>4,306 </a:t>
            </a:r>
            <a:r>
              <a:rPr sz="2000" dirty="0" err="1"/>
              <a:t>participantes</a:t>
            </a:r>
            <a:r>
              <a:rPr sz="2000" dirty="0"/>
              <a:t>, 94 </a:t>
            </a:r>
            <a:r>
              <a:rPr sz="2000" dirty="0" err="1"/>
              <a:t>estudios</a:t>
            </a:r>
            <a:endParaRPr lang="es-ES" sz="2000" dirty="0"/>
          </a:p>
          <a:p>
            <a:pPr marL="800100" lvl="1" indent="-342900">
              <a:spcAft>
                <a:spcPts val="600"/>
              </a:spcAft>
              <a:buFont typeface="Wingdings" panose="05000000000000000000" pitchFamily="2" charset="2"/>
              <a:buChar char="§"/>
              <a:defRPr sz="1400"/>
            </a:pPr>
            <a:r>
              <a:rPr sz="2000" dirty="0" err="1"/>
              <a:t>Tamaños</a:t>
            </a:r>
            <a:r>
              <a:rPr sz="2000" dirty="0"/>
              <a:t> de </a:t>
            </a:r>
            <a:r>
              <a:rPr sz="2000" dirty="0" err="1"/>
              <a:t>efecto</a:t>
            </a:r>
            <a:r>
              <a:rPr sz="2000" dirty="0"/>
              <a:t>:</a:t>
            </a:r>
            <a:r>
              <a:rPr lang="es-ES" sz="2000" dirty="0"/>
              <a:t> </a:t>
            </a:r>
            <a:r>
              <a:rPr sz="2000" dirty="0"/>
              <a:t>Hedge's g &gt; 0.5 </a:t>
            </a:r>
            <a:r>
              <a:rPr sz="2000" dirty="0" err="1"/>
              <a:t>consistentemente</a:t>
            </a:r>
            <a:endParaRPr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Biomarcadores EEG Diagnósticos Validados</a:t>
            </a:r>
          </a:p>
        </p:txBody>
      </p:sp>
      <p:sp>
        <p:nvSpPr>
          <p:cNvPr id="3" name="Rectangle 2"/>
          <p:cNvSpPr/>
          <p:nvPr/>
        </p:nvSpPr>
        <p:spPr>
          <a:xfrm>
            <a:off x="457200" y="1097280"/>
            <a:ext cx="8229600" cy="1280160"/>
          </a:xfrm>
          <a:prstGeom prst="rect">
            <a:avLst/>
          </a:prstGeom>
          <a:solidFill>
            <a:schemeClr val="tx2">
              <a:lumMod val="40000"/>
              <a:lumOff val="6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234439"/>
            <a:ext cx="8084820" cy="892552"/>
          </a:xfrm>
          <a:prstGeom prst="rect">
            <a:avLst/>
          </a:prstGeom>
          <a:noFill/>
        </p:spPr>
        <p:txBody>
          <a:bodyPr wrap="square">
            <a:spAutoFit/>
          </a:bodyPr>
          <a:lstStyle/>
          <a:p>
            <a:pPr>
              <a:defRPr sz="2000" b="1">
                <a:solidFill>
                  <a:srgbClr val="FFD700"/>
                </a:solidFill>
              </a:defRPr>
            </a:pPr>
            <a:r>
              <a:rPr dirty="0"/>
              <a:t>🎯 </a:t>
            </a:r>
            <a:r>
              <a:rPr dirty="0" err="1"/>
              <a:t>Frecuencia</a:t>
            </a:r>
            <a:r>
              <a:rPr dirty="0"/>
              <a:t> Alfa Individual: El </a:t>
            </a:r>
            <a:r>
              <a:rPr dirty="0" err="1"/>
              <a:t>Estándar</a:t>
            </a:r>
            <a:r>
              <a:rPr dirty="0"/>
              <a:t> de Oro</a:t>
            </a:r>
          </a:p>
          <a:p>
            <a:pPr>
              <a:defRPr sz="1600"/>
            </a:pPr>
            <a:r>
              <a:rPr dirty="0"/>
              <a:t>Watts et al. (2022):Meta-</a:t>
            </a:r>
            <a:r>
              <a:rPr dirty="0" err="1"/>
              <a:t>análisis</a:t>
            </a:r>
            <a:r>
              <a:rPr dirty="0"/>
              <a:t> de 758 </a:t>
            </a:r>
            <a:r>
              <a:rPr dirty="0" err="1"/>
              <a:t>pacientes</a:t>
            </a:r>
            <a:r>
              <a:rPr dirty="0"/>
              <a:t> </a:t>
            </a:r>
            <a:r>
              <a:rPr dirty="0" err="1"/>
              <a:t>demuestra</a:t>
            </a:r>
            <a:r>
              <a:rPr dirty="0"/>
              <a:t> </a:t>
            </a:r>
            <a:r>
              <a:rPr dirty="0" err="1"/>
              <a:t>que</a:t>
            </a:r>
            <a:r>
              <a:rPr dirty="0"/>
              <a:t> la </a:t>
            </a:r>
            <a:r>
              <a:rPr dirty="0" err="1"/>
              <a:t>frecuencia</a:t>
            </a:r>
            <a:r>
              <a:rPr dirty="0"/>
              <a:t> alfa individual </a:t>
            </a:r>
            <a:r>
              <a:rPr dirty="0" err="1"/>
              <a:t>logra</a:t>
            </a:r>
            <a:r>
              <a:rPr lang="es-ES" dirty="0"/>
              <a:t> </a:t>
            </a:r>
            <a:r>
              <a:rPr dirty="0"/>
              <a:t>85.70% de </a:t>
            </a:r>
            <a:r>
              <a:rPr dirty="0" err="1"/>
              <a:t>precisión</a:t>
            </a:r>
            <a:r>
              <a:rPr dirty="0"/>
              <a:t> </a:t>
            </a:r>
            <a:r>
              <a:rPr lang="es-ES" dirty="0"/>
              <a:t>predictiva (AUC=0.895)</a:t>
            </a:r>
            <a:r>
              <a:rPr dirty="0"/>
              <a:t> con odds ratio </a:t>
            </a:r>
            <a:r>
              <a:rPr dirty="0" err="1"/>
              <a:t>diagnóstico</a:t>
            </a:r>
            <a:r>
              <a:rPr dirty="0"/>
              <a:t> de 35.48.</a:t>
            </a:r>
          </a:p>
        </p:txBody>
      </p:sp>
      <p:sp>
        <p:nvSpPr>
          <p:cNvPr id="5" name="Rectangle 4"/>
          <p:cNvSpPr/>
          <p:nvPr/>
        </p:nvSpPr>
        <p:spPr>
          <a:xfrm>
            <a:off x="457200" y="2560320"/>
            <a:ext cx="3886200" cy="2011680"/>
          </a:xfrm>
          <a:prstGeom prst="rect">
            <a:avLst/>
          </a:prstGeom>
          <a:solidFill>
            <a:schemeClr val="tx2">
              <a:lumMod val="40000"/>
              <a:lumOff val="6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2697479"/>
            <a:ext cx="3611880" cy="1877437"/>
          </a:xfrm>
          <a:prstGeom prst="rect">
            <a:avLst/>
          </a:prstGeom>
          <a:noFill/>
        </p:spPr>
        <p:txBody>
          <a:bodyPr wrap="square">
            <a:spAutoFit/>
          </a:bodyPr>
          <a:lstStyle/>
          <a:p>
            <a:pPr>
              <a:defRPr sz="1600" b="1">
                <a:solidFill>
                  <a:srgbClr val="FFD700"/>
                </a:solidFill>
              </a:defRPr>
            </a:pPr>
            <a:r>
              <a:rPr dirty="0"/>
              <a:t>📊 </a:t>
            </a:r>
            <a:r>
              <a:rPr sz="2000" dirty="0" err="1"/>
              <a:t>Asimetría</a:t>
            </a:r>
            <a:r>
              <a:rPr sz="2000" dirty="0"/>
              <a:t> Alfa Frontal</a:t>
            </a:r>
          </a:p>
          <a:p>
            <a:pPr>
              <a:defRPr sz="1200"/>
            </a:pPr>
            <a:r>
              <a:rPr sz="1600" dirty="0"/>
              <a:t>Poder </a:t>
            </a:r>
            <a:r>
              <a:rPr sz="1600" dirty="0" err="1"/>
              <a:t>diagnóstico</a:t>
            </a:r>
            <a:r>
              <a:rPr lang="es-ES" sz="1600" dirty="0"/>
              <a:t> </a:t>
            </a:r>
            <a:r>
              <a:rPr sz="1600" dirty="0" err="1"/>
              <a:t>validado</a:t>
            </a:r>
            <a:r>
              <a:rPr sz="1600" dirty="0"/>
              <a:t>:</a:t>
            </a:r>
            <a:r>
              <a:rPr lang="es-ES" sz="1600" dirty="0"/>
              <a:t> </a:t>
            </a:r>
          </a:p>
          <a:p>
            <a:pPr>
              <a:defRPr sz="1200"/>
            </a:pPr>
            <a:r>
              <a:rPr sz="1600" dirty="0"/>
              <a:t>Sensibilidad:77.96%</a:t>
            </a:r>
            <a:endParaRPr lang="es-ES" sz="1600" dirty="0"/>
          </a:p>
          <a:p>
            <a:pPr>
              <a:defRPr sz="1200"/>
            </a:pPr>
            <a:r>
              <a:rPr sz="1600" dirty="0" err="1"/>
              <a:t>Especificidad</a:t>
            </a:r>
            <a:r>
              <a:rPr sz="1600" dirty="0"/>
              <a:t>:</a:t>
            </a:r>
            <a:r>
              <a:rPr lang="es-ES" sz="1600" dirty="0"/>
              <a:t> </a:t>
            </a:r>
            <a:r>
              <a:rPr sz="1600" dirty="0"/>
              <a:t>84.60</a:t>
            </a:r>
            <a:endParaRPr lang="es-ES" sz="1600" dirty="0"/>
          </a:p>
          <a:p>
            <a:pPr>
              <a:defRPr sz="1200"/>
            </a:pPr>
            <a:r>
              <a:rPr sz="1600" dirty="0"/>
              <a:t>%AUC = 0.590 (p = 0.002)</a:t>
            </a:r>
            <a:endParaRPr lang="es-ES" sz="1600" dirty="0"/>
          </a:p>
          <a:p>
            <a:pPr>
              <a:defRPr sz="1200"/>
            </a:pPr>
            <a:r>
              <a:rPr sz="1600" dirty="0" err="1"/>
              <a:t>Aplicación</a:t>
            </a:r>
            <a:r>
              <a:rPr sz="1600" dirty="0"/>
              <a:t>:</a:t>
            </a:r>
            <a:r>
              <a:rPr lang="es-ES" sz="1600" dirty="0"/>
              <a:t> </a:t>
            </a:r>
            <a:r>
              <a:rPr sz="1600" dirty="0" err="1"/>
              <a:t>Hiperactividad</a:t>
            </a:r>
            <a:r>
              <a:rPr sz="1600" dirty="0"/>
              <a:t> </a:t>
            </a:r>
            <a:r>
              <a:rPr sz="1600" dirty="0" err="1"/>
              <a:t>hemisférica</a:t>
            </a:r>
            <a:r>
              <a:rPr sz="1600" dirty="0"/>
              <a:t> </a:t>
            </a:r>
            <a:r>
              <a:rPr sz="1600" dirty="0" err="1"/>
              <a:t>derecha</a:t>
            </a:r>
            <a:r>
              <a:rPr sz="1600" dirty="0"/>
              <a:t> </a:t>
            </a:r>
            <a:r>
              <a:rPr sz="1600" dirty="0" err="1"/>
              <a:t>predice</a:t>
            </a:r>
            <a:r>
              <a:rPr sz="1600" dirty="0"/>
              <a:t> </a:t>
            </a:r>
            <a:r>
              <a:rPr sz="1600" dirty="0" err="1"/>
              <a:t>respuesta</a:t>
            </a:r>
            <a:r>
              <a:rPr sz="1600" dirty="0"/>
              <a:t> a TMS</a:t>
            </a:r>
          </a:p>
        </p:txBody>
      </p:sp>
      <p:sp>
        <p:nvSpPr>
          <p:cNvPr id="7" name="Rectangle 6"/>
          <p:cNvSpPr/>
          <p:nvPr/>
        </p:nvSpPr>
        <p:spPr>
          <a:xfrm>
            <a:off x="4800600" y="2560320"/>
            <a:ext cx="3886200" cy="2011680"/>
          </a:xfrm>
          <a:prstGeom prst="rect">
            <a:avLst/>
          </a:prstGeom>
          <a:solidFill>
            <a:schemeClr val="tx2">
              <a:lumMod val="40000"/>
              <a:lumOff val="6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2697479"/>
            <a:ext cx="3611880" cy="1737360"/>
          </a:xfrm>
          <a:prstGeom prst="rect">
            <a:avLst/>
          </a:prstGeom>
          <a:noFill/>
        </p:spPr>
        <p:txBody>
          <a:bodyPr wrap="square">
            <a:spAutoFit/>
          </a:bodyPr>
          <a:lstStyle/>
          <a:p>
            <a:pPr>
              <a:defRPr sz="1600" b="1">
                <a:solidFill>
                  <a:srgbClr val="FFD700"/>
                </a:solidFill>
              </a:defRPr>
            </a:pPr>
            <a:r>
              <a:t>⚡ Targeting en Tiempo Real</a:t>
            </a:r>
          </a:p>
          <a:p>
            <a:pPr>
              <a:defRPr sz="1200"/>
            </a:pPr>
            <a:r>
              <a:t>Protocolos fase-específicos:Precisión:91%predicción de respuestaTMS 10Hz personalizado:77%precisión en unilateralVariabilidad reducida inter-individualVentaja:Estimulación valle-alfa produce cambios plásticos duraderos</a:t>
            </a:r>
          </a:p>
        </p:txBody>
      </p:sp>
      <p:sp>
        <p:nvSpPr>
          <p:cNvPr id="9" name="Rectangle 8"/>
          <p:cNvSpPr/>
          <p:nvPr/>
        </p:nvSpPr>
        <p:spPr>
          <a:xfrm>
            <a:off x="457200" y="4754879"/>
            <a:ext cx="3886200" cy="2011680"/>
          </a:xfrm>
          <a:prstGeom prst="rect">
            <a:avLst/>
          </a:prstGeom>
          <a:solidFill>
            <a:schemeClr val="tx2">
              <a:lumMod val="40000"/>
              <a:lumOff val="6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94360" y="4892040"/>
            <a:ext cx="3611880" cy="1737360"/>
          </a:xfrm>
          <a:prstGeom prst="rect">
            <a:avLst/>
          </a:prstGeom>
          <a:noFill/>
        </p:spPr>
        <p:txBody>
          <a:bodyPr wrap="square">
            <a:spAutoFit/>
          </a:bodyPr>
          <a:lstStyle/>
          <a:p>
            <a:pPr>
              <a:defRPr sz="1600" b="1">
                <a:solidFill>
                  <a:srgbClr val="FFD700"/>
                </a:solidFill>
              </a:defRPr>
            </a:pPr>
            <a:r>
              <a:t>🧠 Razón Theta/Beta (TBR)</a:t>
            </a:r>
          </a:p>
          <a:p>
            <a:pPr>
              <a:defRPr sz="1200"/>
            </a:pPr>
            <a:r>
              <a:t>Aplicaciones diagnósticas específicas:TDAH: Identifica1/3 de pacientescon TBR elevadoNeurofeedback personalizado:80-90%respuesta vs 40-60% estándarBandas individualizadas: 4-6Hz o 5-8Hz según qEEGBiomarcador diferencial:TBR bajo = metilfenidato, TBR ...</a:t>
            </a:r>
          </a:p>
        </p:txBody>
      </p:sp>
      <p:sp>
        <p:nvSpPr>
          <p:cNvPr id="11" name="Rectangle 10"/>
          <p:cNvSpPr/>
          <p:nvPr/>
        </p:nvSpPr>
        <p:spPr>
          <a:xfrm>
            <a:off x="4800600" y="4754879"/>
            <a:ext cx="3886200" cy="2011680"/>
          </a:xfrm>
          <a:prstGeom prst="rect">
            <a:avLst/>
          </a:prstGeom>
          <a:solidFill>
            <a:schemeClr val="tx2">
              <a:lumMod val="40000"/>
              <a:lumOff val="60000"/>
            </a:schemeClr>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937760" y="4892040"/>
            <a:ext cx="3611880" cy="1737360"/>
          </a:xfrm>
          <a:prstGeom prst="rect">
            <a:avLst/>
          </a:prstGeom>
          <a:noFill/>
        </p:spPr>
        <p:txBody>
          <a:bodyPr wrap="square">
            <a:spAutoFit/>
          </a:bodyPr>
          <a:lstStyle/>
          <a:p>
            <a:pPr>
              <a:defRPr sz="1600" b="1">
                <a:solidFill>
                  <a:srgbClr val="FFD700"/>
                </a:solidFill>
              </a:defRPr>
            </a:pPr>
            <a:r>
              <a:t>🎵 Conectividad Theta-Gamma</a:t>
            </a:r>
          </a:p>
          <a:p>
            <a:pPr>
              <a:defRPr sz="1200"/>
            </a:pPr>
            <a:r>
              <a:t>Aplicaciones cognitivas avanzadas:Acoplamiento theta-gamma:91%precisión rTMSTargeting theta valle mejora memoria de trabajoEnsayos clínicos: 6 semanas fase-específicaMecanismo:Theta prefrontal sincroniza redes ejecutivas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Biomarcadores EEG Diagnósticos Validados</a:t>
            </a:r>
          </a:p>
        </p:txBody>
      </p:sp>
      <p:sp>
        <p:nvSpPr>
          <p:cNvPr id="3" name="Rectangle 2"/>
          <p:cNvSpPr/>
          <p:nvPr/>
        </p:nvSpPr>
        <p:spPr>
          <a:xfrm>
            <a:off x="45720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48640" y="1188720"/>
            <a:ext cx="2377439" cy="1188720"/>
          </a:xfrm>
          <a:prstGeom prst="rect">
            <a:avLst/>
          </a:prstGeom>
          <a:noFill/>
        </p:spPr>
        <p:txBody>
          <a:bodyPr wrap="none">
            <a:spAutoFit/>
          </a:bodyPr>
          <a:lstStyle/>
          <a:p>
            <a:pPr algn="ctr">
              <a:defRPr sz="1400" b="1"/>
            </a:pPr>
            <a:r>
              <a:rPr dirty="0" err="1"/>
              <a:t>Frecuencia</a:t>
            </a:r>
            <a:r>
              <a:rPr dirty="0"/>
              <a:t> Alfa</a:t>
            </a:r>
          </a:p>
          <a:p>
            <a:pPr algn="ctr">
              <a:defRPr sz="2800" b="1">
                <a:solidFill>
                  <a:srgbClr val="FFD700"/>
                </a:solidFill>
              </a:defRPr>
            </a:pPr>
            <a:r>
              <a:rPr dirty="0"/>
              <a:t>85.7%</a:t>
            </a:r>
          </a:p>
          <a:p>
            <a:pPr algn="ctr">
              <a:defRPr sz="1100"/>
            </a:pPr>
            <a:r>
              <a:rPr dirty="0" err="1"/>
              <a:t>Precisión</a:t>
            </a:r>
            <a:r>
              <a:rPr dirty="0"/>
              <a:t> </a:t>
            </a:r>
            <a:r>
              <a:rPr dirty="0" err="1"/>
              <a:t>diagnóstica</a:t>
            </a:r>
            <a:r>
              <a:rPr dirty="0"/>
              <a:t> </a:t>
            </a:r>
            <a:r>
              <a:rPr dirty="0" err="1"/>
              <a:t>validada</a:t>
            </a:r>
            <a:r>
              <a:rPr dirty="0"/>
              <a:t> </a:t>
            </a:r>
            <a:r>
              <a:rPr dirty="0" err="1"/>
              <a:t>en</a:t>
            </a:r>
            <a:r>
              <a:rPr dirty="0"/>
              <a:t> meta-</a:t>
            </a:r>
            <a:r>
              <a:rPr dirty="0" err="1"/>
              <a:t>análisis</a:t>
            </a:r>
            <a:endParaRPr dirty="0"/>
          </a:p>
        </p:txBody>
      </p:sp>
      <p:sp>
        <p:nvSpPr>
          <p:cNvPr id="5" name="Rectangle 4"/>
          <p:cNvSpPr/>
          <p:nvPr/>
        </p:nvSpPr>
        <p:spPr>
          <a:xfrm>
            <a:off x="338328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3474720" y="1188720"/>
            <a:ext cx="2377439" cy="1188720"/>
          </a:xfrm>
          <a:prstGeom prst="rect">
            <a:avLst/>
          </a:prstGeom>
          <a:noFill/>
        </p:spPr>
        <p:txBody>
          <a:bodyPr wrap="none">
            <a:spAutoFit/>
          </a:bodyPr>
          <a:lstStyle/>
          <a:p>
            <a:pPr algn="ctr">
              <a:defRPr sz="1400" b="1"/>
            </a:pPr>
            <a:r>
              <a:t>Asimetría Alfa</a:t>
            </a:r>
          </a:p>
          <a:p>
            <a:pPr algn="ctr">
              <a:defRPr sz="2800" b="1">
                <a:solidFill>
                  <a:srgbClr val="FFD700"/>
                </a:solidFill>
              </a:defRPr>
            </a:pPr>
            <a:r>
              <a:t>84.6%</a:t>
            </a:r>
          </a:p>
          <a:p>
            <a:pPr algn="ctr">
              <a:defRPr sz="1100"/>
            </a:pPr>
            <a:r>
              <a:t>Especificidad para selección de candidatos</a:t>
            </a:r>
          </a:p>
        </p:txBody>
      </p:sp>
      <p:sp>
        <p:nvSpPr>
          <p:cNvPr id="7" name="Rectangle 6"/>
          <p:cNvSpPr/>
          <p:nvPr/>
        </p:nvSpPr>
        <p:spPr>
          <a:xfrm>
            <a:off x="6309360" y="1097280"/>
            <a:ext cx="2560320" cy="1371600"/>
          </a:xfrm>
          <a:prstGeom prst="rect">
            <a:avLst/>
          </a:prstGeom>
          <a:solidFill>
            <a:srgbClr val="F5F5F5"/>
          </a:solidFill>
          <a:ln>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6400800" y="1188720"/>
            <a:ext cx="2377439" cy="1188720"/>
          </a:xfrm>
          <a:prstGeom prst="rect">
            <a:avLst/>
          </a:prstGeom>
          <a:noFill/>
        </p:spPr>
        <p:txBody>
          <a:bodyPr wrap="none">
            <a:spAutoFit/>
          </a:bodyPr>
          <a:lstStyle/>
          <a:p>
            <a:pPr algn="ctr">
              <a:defRPr sz="1400" b="1"/>
            </a:pPr>
            <a:r>
              <a:t>TBR Personalizado</a:t>
            </a:r>
          </a:p>
          <a:p>
            <a:pPr algn="ctr">
              <a:defRPr sz="2800" b="1">
                <a:solidFill>
                  <a:srgbClr val="FFD700"/>
                </a:solidFill>
              </a:defRPr>
            </a:pPr>
            <a:r>
              <a:t>90%</a:t>
            </a:r>
          </a:p>
          <a:p>
            <a:pPr algn="ctr">
              <a:defRPr sz="1100"/>
            </a:pPr>
            <a:r>
              <a:t>Tasa de respuesta en pacientes seleccionados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Aplicaciones Clínicas Específicas por Condición</a:t>
            </a:r>
          </a:p>
        </p:txBody>
      </p:sp>
      <p:sp>
        <p:nvSpPr>
          <p:cNvPr id="3" name="Rectangle 2"/>
          <p:cNvSpPr/>
          <p:nvPr/>
        </p:nvSpPr>
        <p:spPr>
          <a:xfrm>
            <a:off x="457200" y="1097280"/>
            <a:ext cx="8229600" cy="128016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640080" y="1234439"/>
            <a:ext cx="7863840" cy="1005840"/>
          </a:xfrm>
          <a:prstGeom prst="rect">
            <a:avLst/>
          </a:prstGeom>
          <a:noFill/>
        </p:spPr>
        <p:txBody>
          <a:bodyPr wrap="square">
            <a:spAutoFit/>
          </a:bodyPr>
          <a:lstStyle/>
          <a:p>
            <a:pPr>
              <a:defRPr sz="2000" b="1">
                <a:solidFill>
                  <a:srgbClr val="FFD700"/>
                </a:solidFill>
              </a:defRPr>
            </a:pPr>
            <a:r>
              <a:t>🏥 Evidencia Clínica Diferenciada por Patología</a:t>
            </a:r>
          </a:p>
          <a:p>
            <a:pPr>
              <a:defRPr sz="1600"/>
            </a:pPr>
            <a:r>
              <a:t>Estudios recientes demuestran patrones EEG específicos para cada condición, permitiendoprotocolos diagnósticos diferenciadoscon alta especificidad clínica.</a:t>
            </a:r>
          </a:p>
        </p:txBody>
      </p:sp>
      <p:sp>
        <p:nvSpPr>
          <p:cNvPr id="5" name="Rectangle 4"/>
          <p:cNvSpPr/>
          <p:nvPr/>
        </p:nvSpPr>
        <p:spPr>
          <a:xfrm>
            <a:off x="4572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594360" y="2697479"/>
            <a:ext cx="3611880" cy="1737360"/>
          </a:xfrm>
          <a:prstGeom prst="rect">
            <a:avLst/>
          </a:prstGeom>
          <a:noFill/>
        </p:spPr>
        <p:txBody>
          <a:bodyPr wrap="square">
            <a:spAutoFit/>
          </a:bodyPr>
          <a:lstStyle/>
          <a:p>
            <a:pPr>
              <a:defRPr sz="1600" b="1">
                <a:solidFill>
                  <a:srgbClr val="FFD700"/>
                </a:solidFill>
              </a:defRPr>
            </a:pPr>
            <a:r>
              <a:rPr dirty="0"/>
              <a:t>😔 </a:t>
            </a:r>
            <a:r>
              <a:rPr dirty="0" err="1"/>
              <a:t>Depresión</a:t>
            </a:r>
            <a:r>
              <a:rPr dirty="0"/>
              <a:t> Mayor</a:t>
            </a:r>
          </a:p>
          <a:p>
            <a:pPr>
              <a:defRPr sz="1200"/>
            </a:pPr>
            <a:r>
              <a:rPr dirty="0" err="1"/>
              <a:t>Biomarcadores</a:t>
            </a:r>
            <a:r>
              <a:rPr dirty="0"/>
              <a:t> </a:t>
            </a:r>
            <a:r>
              <a:rPr dirty="0" err="1"/>
              <a:t>específicos</a:t>
            </a:r>
            <a:r>
              <a:rPr dirty="0"/>
              <a:t> validados:Beta2 (16-24Hz) </a:t>
            </a:r>
            <a:r>
              <a:rPr dirty="0" err="1"/>
              <a:t>elevado</a:t>
            </a:r>
            <a:r>
              <a:rPr dirty="0"/>
              <a:t>: B=20.092, p=0.011Correlación HAM-D: r=0.228-0.240, p&lt;0.05Beta3 (24-40Hz) </a:t>
            </a:r>
            <a:r>
              <a:rPr dirty="0" err="1"/>
              <a:t>reducido</a:t>
            </a:r>
            <a:r>
              <a:rPr dirty="0"/>
              <a:t> occipital: B=-12.050Targeting de red:45%mejor </a:t>
            </a:r>
            <a:r>
              <a:rPr dirty="0" err="1"/>
              <a:t>que</a:t>
            </a:r>
            <a:r>
              <a:rPr dirty="0"/>
              <a:t> </a:t>
            </a:r>
            <a:r>
              <a:rPr dirty="0" err="1"/>
              <a:t>anatómico</a:t>
            </a:r>
            <a:endParaRPr dirty="0"/>
          </a:p>
        </p:txBody>
      </p:sp>
      <p:sp>
        <p:nvSpPr>
          <p:cNvPr id="7" name="Rectangle 6"/>
          <p:cNvSpPr/>
          <p:nvPr/>
        </p:nvSpPr>
        <p:spPr>
          <a:xfrm>
            <a:off x="4800600" y="2560320"/>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TextBox 7"/>
          <p:cNvSpPr txBox="1"/>
          <p:nvPr/>
        </p:nvSpPr>
        <p:spPr>
          <a:xfrm>
            <a:off x="4937760" y="2697479"/>
            <a:ext cx="3611880" cy="1737360"/>
          </a:xfrm>
          <a:prstGeom prst="rect">
            <a:avLst/>
          </a:prstGeom>
          <a:noFill/>
        </p:spPr>
        <p:txBody>
          <a:bodyPr wrap="square">
            <a:spAutoFit/>
          </a:bodyPr>
          <a:lstStyle/>
          <a:p>
            <a:pPr>
              <a:defRPr sz="1600" b="1">
                <a:solidFill>
                  <a:srgbClr val="FFD700"/>
                </a:solidFill>
              </a:defRPr>
            </a:pPr>
            <a:r>
              <a:t>🎯 TDAH Pediátrico</a:t>
            </a:r>
          </a:p>
          <a:p>
            <a:pPr>
              <a:defRPr sz="1200"/>
            </a:pPr>
            <a:r>
              <a:t>Estratificación por biomarcadores:Frecuencia alfa pico individual (iAPF) bajaNiños con iAPF bajo:55%remisión neurofeedbackEstudio multicéntrico: 114 pacientes validadosPredicción diferencial: iAPF alto = metilfenidato</a:t>
            </a:r>
          </a:p>
        </p:txBody>
      </p:sp>
      <p:sp>
        <p:nvSpPr>
          <p:cNvPr id="9" name="Rectangle 8"/>
          <p:cNvSpPr/>
          <p:nvPr/>
        </p:nvSpPr>
        <p:spPr>
          <a:xfrm>
            <a:off x="4572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94360" y="4892040"/>
            <a:ext cx="3611880" cy="1737360"/>
          </a:xfrm>
          <a:prstGeom prst="rect">
            <a:avLst/>
          </a:prstGeom>
          <a:noFill/>
        </p:spPr>
        <p:txBody>
          <a:bodyPr wrap="square">
            <a:spAutoFit/>
          </a:bodyPr>
          <a:lstStyle/>
          <a:p>
            <a:pPr>
              <a:defRPr sz="1600" b="1">
                <a:solidFill>
                  <a:srgbClr val="FFD700"/>
                </a:solidFill>
              </a:defRPr>
            </a:pPr>
            <a:r>
              <a:t>🧠 Síndrome Post-Concusión</a:t>
            </a:r>
          </a:p>
          <a:p>
            <a:pPr>
              <a:defRPr sz="1200"/>
            </a:pPr>
            <a:r>
              <a:t>Aplicación neurométrica validada:Seguimiento:39/40pacientes estables a 3.1 añosDescontinuación medicación:37/40casosÍndice Trauma Cerebral: reducción significativaEscalas múltiples: SA-45, CGI, Hamilton mejoradas</a:t>
            </a:r>
          </a:p>
        </p:txBody>
      </p:sp>
      <p:sp>
        <p:nvSpPr>
          <p:cNvPr id="11" name="Rectangle 10"/>
          <p:cNvSpPr/>
          <p:nvPr/>
        </p:nvSpPr>
        <p:spPr>
          <a:xfrm>
            <a:off x="4800600" y="4754879"/>
            <a:ext cx="3886200" cy="20116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937760" y="4892040"/>
            <a:ext cx="3611880" cy="1737360"/>
          </a:xfrm>
          <a:prstGeom prst="rect">
            <a:avLst/>
          </a:prstGeom>
          <a:noFill/>
        </p:spPr>
        <p:txBody>
          <a:bodyPr wrap="square">
            <a:spAutoFit/>
          </a:bodyPr>
          <a:lstStyle/>
          <a:p>
            <a:pPr>
              <a:defRPr sz="1600" b="1">
                <a:solidFill>
                  <a:srgbClr val="FFD700"/>
                </a:solidFill>
              </a:defRPr>
            </a:pPr>
            <a:r>
              <a:t>💊 Trastornos por Uso de Sustancias</a:t>
            </a:r>
          </a:p>
          <a:p>
            <a:pPr>
              <a:defRPr sz="1200"/>
            </a:pPr>
            <a:r>
              <a:t>Patrones de reactividad validados:Reactividad a señales:79%precisión predictiva recaídaNeurofeedback alfa/theta:42%reducción cravingEstimulación lazo cerrado:67%reducción usoMeta-análisis: efectos sostenidos a largo plazo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457200" y="182880"/>
            <a:ext cx="8229600" cy="914400"/>
          </a:xfrm>
          <a:prstGeom prst="rect">
            <a:avLst/>
          </a:prstGeom>
          <a:noFill/>
        </p:spPr>
        <p:txBody>
          <a:bodyPr wrap="none">
            <a:spAutoFit/>
          </a:bodyPr>
          <a:lstStyle/>
          <a:p>
            <a:pPr>
              <a:defRPr sz="3200" b="1">
                <a:solidFill>
                  <a:srgbClr val="FFD700"/>
                </a:solidFill>
              </a:defRPr>
            </a:pPr>
            <a:r>
              <a:t>Aplicaciones Clínicas Específicas por Condición</a:t>
            </a:r>
          </a:p>
        </p:txBody>
      </p:sp>
      <p:sp>
        <p:nvSpPr>
          <p:cNvPr id="3" name="Rectangle 2"/>
          <p:cNvSpPr/>
          <p:nvPr/>
        </p:nvSpPr>
        <p:spPr>
          <a:xfrm>
            <a:off x="457200" y="1097280"/>
            <a:ext cx="3886200" cy="2926080"/>
          </a:xfrm>
          <a:prstGeom prst="rect">
            <a:avLst/>
          </a:prstGeom>
          <a:solidFill>
            <a:srgbClr val="FFF8DC"/>
          </a:solidFill>
          <a:ln w="25400">
            <a:solidFill>
              <a:srgbClr val="FFD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94360" y="1234439"/>
            <a:ext cx="3611880" cy="2651760"/>
          </a:xfrm>
          <a:prstGeom prst="rect">
            <a:avLst/>
          </a:prstGeom>
          <a:noFill/>
        </p:spPr>
        <p:txBody>
          <a:bodyPr wrap="square">
            <a:spAutoFit/>
          </a:bodyPr>
          <a:lstStyle/>
          <a:p>
            <a:pPr>
              <a:defRPr sz="1400"/>
            </a:pPr>
            <a:r>
              <a:t>📈 Demencia ValidadaAlzheimer y Vascular:+6 puntos MMSE (p&lt;0.05) en ambos tipos. Primera evidencia de eficacia trans-diagnóstica mediante mecanismos neurofisiológicos compartidos.</a:t>
            </a:r>
          </a:p>
        </p:txBody>
      </p:sp>
      <p:sp>
        <p:nvSpPr>
          <p:cNvPr id="5" name="Rectangle 4"/>
          <p:cNvSpPr/>
          <p:nvPr/>
        </p:nvSpPr>
        <p:spPr>
          <a:xfrm>
            <a:off x="4800600" y="1097280"/>
            <a:ext cx="3886200" cy="2926080"/>
          </a:xfrm>
          <a:prstGeom prst="rect">
            <a:avLst/>
          </a:prstGeom>
          <a:solidFill>
            <a:srgbClr val="E6F4FF"/>
          </a:solidFill>
          <a:ln w="25400">
            <a:solidFill>
              <a:srgbClr val="87CEE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TextBox 5"/>
          <p:cNvSpPr txBox="1"/>
          <p:nvPr/>
        </p:nvSpPr>
        <p:spPr>
          <a:xfrm>
            <a:off x="4937760" y="1234439"/>
            <a:ext cx="3611880" cy="2651760"/>
          </a:xfrm>
          <a:prstGeom prst="rect">
            <a:avLst/>
          </a:prstGeom>
          <a:noFill/>
        </p:spPr>
        <p:txBody>
          <a:bodyPr wrap="square">
            <a:spAutoFit/>
          </a:bodyPr>
          <a:lstStyle/>
          <a:p>
            <a:pPr>
              <a:defRPr sz="1400"/>
            </a:pPr>
            <a:r>
              <a:t>🎭 Migraña EspecíficaPatrón universal:71/71 pacientes muestran exceso beta alta frecuencia (21-30Hz). Protocolo dirigido: 54% cesación completa, 39% &gt;50% reducción.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3985</TotalTime>
  <Words>2640</Words>
  <Application>Microsoft Office PowerPoint</Application>
  <PresentationFormat>On-screen Show (4:3)</PresentationFormat>
  <Paragraphs>255</Paragraphs>
  <Slides>29</Slides>
  <Notes>0</Notes>
  <HiddenSlides>9</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Abadi</vt:lpstr>
      <vt:lpstr>Arial</vt:lpstr>
      <vt:lpstr>Calibri</vt:lpstr>
      <vt:lpstr>Wingdings</vt:lpstr>
      <vt:lpstr>Office Theme</vt:lpstr>
      <vt:lpstr>EEG Cuantitativo como Biomarcador y Medida de Evidencia en Neuromodulación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Jorge Bosch-Bayard</dc:creator>
  <cp:keywords/>
  <dc:description>generated using python-pptx</dc:description>
  <cp:lastModifiedBy>Jorge Bosch</cp:lastModifiedBy>
  <cp:revision>70</cp:revision>
  <dcterms:created xsi:type="dcterms:W3CDTF">2013-01-27T09:14:16Z</dcterms:created>
  <dcterms:modified xsi:type="dcterms:W3CDTF">2026-02-15T21:12:32Z</dcterms:modified>
  <cp:category/>
</cp:coreProperties>
</file>

<file path=docProps/thumbnail.jpeg>
</file>